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81" r:id="rId11"/>
    <p:sldId id="282" r:id="rId12"/>
    <p:sldId id="264" r:id="rId13"/>
    <p:sldId id="266" r:id="rId14"/>
    <p:sldId id="267" r:id="rId15"/>
    <p:sldId id="268" r:id="rId16"/>
    <p:sldId id="269" r:id="rId17"/>
    <p:sldId id="270" r:id="rId18"/>
    <p:sldId id="283" r:id="rId19"/>
    <p:sldId id="272" r:id="rId20"/>
    <p:sldId id="273" r:id="rId21"/>
    <p:sldId id="271" r:id="rId22"/>
    <p:sldId id="274" r:id="rId23"/>
    <p:sldId id="275" r:id="rId24"/>
    <p:sldId id="276" r:id="rId25"/>
    <p:sldId id="277" r:id="rId26"/>
    <p:sldId id="279" r:id="rId27"/>
    <p:sldId id="280" r:id="rId28"/>
    <p:sldId id="278" r:id="rId29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AD9A8-14B7-49D4-8C15-C8029C4E17D8}" type="datetimeFigureOut">
              <a:rPr lang="sk-SK" smtClean="0"/>
              <a:pPr/>
              <a:t>15. 2. 2012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4D531-A96A-42AA-869E-2CF4EE01A44F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AD9A8-14B7-49D4-8C15-C8029C4E17D8}" type="datetimeFigureOut">
              <a:rPr lang="sk-SK" smtClean="0"/>
              <a:pPr/>
              <a:t>15. 2. 2012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4D531-A96A-42AA-869E-2CF4EE01A44F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AD9A8-14B7-49D4-8C15-C8029C4E17D8}" type="datetimeFigureOut">
              <a:rPr lang="sk-SK" smtClean="0"/>
              <a:pPr/>
              <a:t>15. 2. 2012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4D531-A96A-42AA-869E-2CF4EE01A44F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AD9A8-14B7-49D4-8C15-C8029C4E17D8}" type="datetimeFigureOut">
              <a:rPr lang="sk-SK" smtClean="0"/>
              <a:pPr/>
              <a:t>15. 2. 2012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4D531-A96A-42AA-869E-2CF4EE01A44F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AD9A8-14B7-49D4-8C15-C8029C4E17D8}" type="datetimeFigureOut">
              <a:rPr lang="sk-SK" smtClean="0"/>
              <a:pPr/>
              <a:t>15. 2. 2012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4D531-A96A-42AA-869E-2CF4EE01A44F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AD9A8-14B7-49D4-8C15-C8029C4E17D8}" type="datetimeFigureOut">
              <a:rPr lang="sk-SK" smtClean="0"/>
              <a:pPr/>
              <a:t>15. 2. 2012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4D531-A96A-42AA-869E-2CF4EE01A44F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AD9A8-14B7-49D4-8C15-C8029C4E17D8}" type="datetimeFigureOut">
              <a:rPr lang="sk-SK" smtClean="0"/>
              <a:pPr/>
              <a:t>15. 2. 2012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4D531-A96A-42AA-869E-2CF4EE01A44F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AD9A8-14B7-49D4-8C15-C8029C4E17D8}" type="datetimeFigureOut">
              <a:rPr lang="sk-SK" smtClean="0"/>
              <a:pPr/>
              <a:t>15. 2. 2012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4D531-A96A-42AA-869E-2CF4EE01A44F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AD9A8-14B7-49D4-8C15-C8029C4E17D8}" type="datetimeFigureOut">
              <a:rPr lang="sk-SK" smtClean="0"/>
              <a:pPr/>
              <a:t>15. 2. 2012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4D531-A96A-42AA-869E-2CF4EE01A44F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AD9A8-14B7-49D4-8C15-C8029C4E17D8}" type="datetimeFigureOut">
              <a:rPr lang="sk-SK" smtClean="0"/>
              <a:pPr/>
              <a:t>15. 2. 2012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4D531-A96A-42AA-869E-2CF4EE01A44F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AD9A8-14B7-49D4-8C15-C8029C4E17D8}" type="datetimeFigureOut">
              <a:rPr lang="sk-SK" smtClean="0"/>
              <a:pPr/>
              <a:t>15. 2. 2012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4D531-A96A-42AA-869E-2CF4EE01A44F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3AD9A8-14B7-49D4-8C15-C8029C4E17D8}" type="datetimeFigureOut">
              <a:rPr lang="sk-SK" smtClean="0"/>
              <a:pPr/>
              <a:t>15. 2. 2012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D4D531-A96A-42AA-869E-2CF4EE01A44F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b="1" dirty="0" smtClean="0"/>
              <a:t>VYUČOVACIE  METÓDY</a:t>
            </a:r>
            <a:endParaRPr lang="sk-SK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k-SK" dirty="0" smtClean="0"/>
              <a:t>doc. PaedDr. Mária Vargová, PhD.</a:t>
            </a:r>
          </a:p>
          <a:p>
            <a:endParaRPr lang="sk-SK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b="1" dirty="0" smtClean="0"/>
              <a:t>Metódy z hľadiska fáz učebného procesu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k-SK" b="1" dirty="0" smtClean="0"/>
              <a:t>Motivačné </a:t>
            </a:r>
            <a:r>
              <a:rPr lang="sk-SK" dirty="0" smtClean="0"/>
              <a:t>– rozprávanie, rozhovor, video, obrázky, predmety.</a:t>
            </a:r>
          </a:p>
          <a:p>
            <a:r>
              <a:rPr lang="sk-SK" b="1" dirty="0" smtClean="0"/>
              <a:t>Expozičné</a:t>
            </a:r>
            <a:r>
              <a:rPr lang="sk-SK" dirty="0" smtClean="0"/>
              <a:t> – metódy zoznamovania s výrobou, materiálom, nástrojmi, praktickými činnosťami, slovné metódy, demonštračné, pracovné, jednoduché experimentovanie, riešenie problémových úloh.</a:t>
            </a:r>
          </a:p>
          <a:p>
            <a:r>
              <a:rPr lang="sk-SK" b="1" dirty="0" smtClean="0"/>
              <a:t>Fixačné</a:t>
            </a:r>
            <a:r>
              <a:rPr lang="sk-SK" dirty="0" smtClean="0"/>
              <a:t> – metódy na prehlbovanie a upevnenie učiva, opakovanie vedomostí, zdokonaľovanie zručností.</a:t>
            </a:r>
          </a:p>
          <a:p>
            <a:endParaRPr lang="sk-SK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b="1" dirty="0" smtClean="0"/>
              <a:t>Diagnostické</a:t>
            </a:r>
            <a:r>
              <a:rPr lang="sk-SK" dirty="0" smtClean="0"/>
              <a:t> – metódy kontrolné, preverovania a hodnotenia vedomostí a zručností (posudzuje sa pracovná morálka, overujú sa získané vedomosti, pracovné zručnosti a návyky, hodnotí sa kvalita vykonanej práce, presnosť, účelné využitie materiálu, čistota, </a:t>
            </a:r>
            <a:r>
              <a:rPr lang="sk-SK" dirty="0" err="1" smtClean="0"/>
              <a:t>estetičnosť</a:t>
            </a:r>
            <a:r>
              <a:rPr lang="sk-SK" dirty="0" smtClean="0"/>
              <a:t>, funkčnosť a pod.).</a:t>
            </a:r>
            <a:endParaRPr lang="sk-SK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b="1" dirty="0" smtClean="0"/>
              <a:t>Vhodné metódy vo výchove a vzdelávaní 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b="1" dirty="0" smtClean="0"/>
              <a:t>Prednáška </a:t>
            </a:r>
            <a:r>
              <a:rPr lang="sk-SK" dirty="0" smtClean="0"/>
              <a:t>– výkladovo </a:t>
            </a:r>
            <a:r>
              <a:rPr lang="sk-SK" dirty="0" smtClean="0"/>
              <a:t>– ilustratívna </a:t>
            </a:r>
            <a:r>
              <a:rPr lang="sk-SK" dirty="0" smtClean="0"/>
              <a:t>metóda,</a:t>
            </a:r>
            <a:endParaRPr lang="sk-SK" dirty="0" smtClean="0"/>
          </a:p>
          <a:p>
            <a:endParaRPr lang="sk-SK" dirty="0" smtClean="0"/>
          </a:p>
          <a:p>
            <a:r>
              <a:rPr lang="sk-SK" b="1" dirty="0"/>
              <a:t>rozhovor a </a:t>
            </a:r>
            <a:r>
              <a:rPr lang="sk-SK" b="1" dirty="0" smtClean="0"/>
              <a:t>diskusia </a:t>
            </a:r>
            <a:r>
              <a:rPr lang="sk-SK" dirty="0" smtClean="0"/>
              <a:t>– dialogická </a:t>
            </a:r>
            <a:r>
              <a:rPr lang="sk-SK" dirty="0"/>
              <a:t>metóda,</a:t>
            </a:r>
            <a:endParaRPr lang="sk-SK" dirty="0" smtClean="0"/>
          </a:p>
          <a:p>
            <a:endParaRPr lang="sk-SK" dirty="0" smtClean="0"/>
          </a:p>
          <a:p>
            <a:r>
              <a:rPr lang="sk-SK" b="1" dirty="0" err="1"/>
              <a:t>brainstorming</a:t>
            </a:r>
            <a:r>
              <a:rPr lang="sk-SK" b="1" dirty="0"/>
              <a:t>, prípadové štúdie a simulačné </a:t>
            </a:r>
            <a:r>
              <a:rPr lang="sk-SK" b="1" dirty="0" smtClean="0"/>
              <a:t>hry </a:t>
            </a:r>
            <a:r>
              <a:rPr lang="sk-SK" dirty="0" smtClean="0"/>
              <a:t>– metóda </a:t>
            </a:r>
            <a:r>
              <a:rPr lang="sk-SK" dirty="0" smtClean="0"/>
              <a:t>riešenia </a:t>
            </a:r>
            <a:r>
              <a:rPr lang="sk-SK" dirty="0" smtClean="0"/>
              <a:t>problémov.</a:t>
            </a:r>
            <a:endParaRPr lang="sk-SK" dirty="0" smtClean="0"/>
          </a:p>
          <a:p>
            <a:endParaRPr lang="sk-SK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Prednáška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k-SK" dirty="0" smtClean="0"/>
              <a:t>používa </a:t>
            </a:r>
            <a:r>
              <a:rPr lang="sk-SK" dirty="0" smtClean="0"/>
              <a:t>sa vtedy</a:t>
            </a:r>
            <a:r>
              <a:rPr lang="sk-SK" dirty="0" smtClean="0"/>
              <a:t>, ak:</a:t>
            </a:r>
          </a:p>
          <a:p>
            <a:r>
              <a:rPr lang="sk-SK" dirty="0" smtClean="0"/>
              <a:t>treba problematiku ďalšieho vzdelávania vyložiť úsporne, hutne a v pomerne krátkom čase,</a:t>
            </a:r>
          </a:p>
          <a:p>
            <a:r>
              <a:rPr lang="sk-SK" dirty="0" smtClean="0"/>
              <a:t>téma je aktuálna, pomerne náročná a nie je spracovaná v študijných materiáloch,</a:t>
            </a:r>
          </a:p>
          <a:p>
            <a:r>
              <a:rPr lang="sk-SK" dirty="0" smtClean="0"/>
              <a:t>je nevyhnutné účastníkom vzdelávania (žiakom) vysvetliť nové koncepcie, priblížiť im základné myšlienky novej teórie, ukázať nové spôsoby myslenia a prezentovať usporiadaný systém poznatkov,</a:t>
            </a:r>
          </a:p>
          <a:p>
            <a:endParaRPr lang="sk-SK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Prednáška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tému ďalšieho vzdelávania treba v krátkom čase vysvetliť väčšiemu počtu žiakov,</a:t>
            </a:r>
          </a:p>
          <a:p>
            <a:r>
              <a:rPr lang="sk-SK" dirty="0" smtClean="0"/>
              <a:t>je potrebná zmena pri riešení úloh v predmetnej oblasti.</a:t>
            </a:r>
          </a:p>
          <a:p>
            <a:endParaRPr lang="sk-SK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Rozhovor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sk-SK" dirty="0" smtClean="0"/>
              <a:t>Pri rozhovore je potrebná:</a:t>
            </a:r>
          </a:p>
          <a:p>
            <a:endParaRPr lang="sk-SK" dirty="0" smtClean="0"/>
          </a:p>
          <a:p>
            <a:r>
              <a:rPr lang="sk-SK" dirty="0" smtClean="0"/>
              <a:t>dôsledná príprava otázok, ktoré majú provokovať </a:t>
            </a:r>
            <a:r>
              <a:rPr lang="sk-SK" dirty="0" smtClean="0"/>
              <a:t>premýšľanie </a:t>
            </a:r>
            <a:r>
              <a:rPr lang="sk-SK" dirty="0" smtClean="0"/>
              <a:t>o predmetnej problematike,</a:t>
            </a:r>
          </a:p>
          <a:p>
            <a:endParaRPr lang="sk-SK" dirty="0" smtClean="0"/>
          </a:p>
          <a:p>
            <a:r>
              <a:rPr lang="sk-SK" dirty="0"/>
              <a:t>dôsledná príprava </a:t>
            </a:r>
            <a:r>
              <a:rPr lang="sk-SK" dirty="0" smtClean="0"/>
              <a:t>učiteľa na vyučovanie, aby zachoval </a:t>
            </a:r>
            <a:r>
              <a:rPr lang="sk-SK" dirty="0" smtClean="0"/>
              <a:t>pravidlo náročnosti a </a:t>
            </a:r>
            <a:r>
              <a:rPr lang="sk-SK" dirty="0" smtClean="0"/>
              <a:t>primeranosti </a:t>
            </a:r>
            <a:r>
              <a:rPr lang="sk-SK" dirty="0" smtClean="0"/>
              <a:t>s dôrazom na pozitívnu spätnú väzbu,</a:t>
            </a:r>
          </a:p>
          <a:p>
            <a:endParaRPr lang="sk-SK" dirty="0" smtClean="0"/>
          </a:p>
          <a:p>
            <a:r>
              <a:rPr lang="sk-SK" dirty="0" smtClean="0"/>
              <a:t>správna formulácia otázok</a:t>
            </a:r>
            <a:r>
              <a:rPr lang="sk-SK" dirty="0" smtClean="0"/>
              <a:t>, aby im žiaci rozumeli,</a:t>
            </a:r>
            <a:endParaRPr lang="sk-SK" dirty="0" smtClean="0"/>
          </a:p>
          <a:p>
            <a:endParaRPr lang="sk-SK" dirty="0" smtClean="0"/>
          </a:p>
          <a:p>
            <a:r>
              <a:rPr lang="sk-SK" dirty="0" smtClean="0"/>
              <a:t>venovať pozornosť množstvu otázok a ich rozličnej úrovni.</a:t>
            </a:r>
          </a:p>
          <a:p>
            <a:endParaRPr lang="sk-SK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Diskusia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k-SK" dirty="0" smtClean="0"/>
              <a:t>Umožňuje žiakom vyjadriť svoje myšlienky a názory. Význam má preto, lebo:</a:t>
            </a:r>
          </a:p>
          <a:p>
            <a:r>
              <a:rPr lang="sk-SK" dirty="0" smtClean="0"/>
              <a:t>sa chceme oboznámiť aj s názormi a skúsenosťami žiakov,</a:t>
            </a:r>
          </a:p>
          <a:p>
            <a:r>
              <a:rPr lang="sk-SK" dirty="0" smtClean="0"/>
              <a:t>téma sa týka hodnôt a postojov,</a:t>
            </a:r>
          </a:p>
          <a:p>
            <a:r>
              <a:rPr lang="sk-SK" dirty="0" smtClean="0"/>
              <a:t>chceme, aby sa žiaci naučili utvárať vlastné názory a posudzovať názory iných.</a:t>
            </a:r>
          </a:p>
          <a:p>
            <a:endParaRPr lang="sk-SK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err="1" smtClean="0"/>
              <a:t>Brainstorming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sk-SK" b="1" dirty="0" err="1" smtClean="0"/>
              <a:t>Brain</a:t>
            </a:r>
            <a:r>
              <a:rPr lang="sk-SK" b="1" dirty="0" smtClean="0"/>
              <a:t> – mozog, </a:t>
            </a:r>
            <a:r>
              <a:rPr lang="sk-SK" b="1" dirty="0" err="1" smtClean="0"/>
              <a:t>storm</a:t>
            </a:r>
            <a:r>
              <a:rPr lang="sk-SK" b="1" dirty="0" smtClean="0"/>
              <a:t> – búrka, útok</a:t>
            </a:r>
          </a:p>
          <a:p>
            <a:pPr>
              <a:buNone/>
            </a:pPr>
            <a:r>
              <a:rPr lang="sk-SK" dirty="0" smtClean="0"/>
              <a:t>Metóda je zameraná na tvorbu nápadov.</a:t>
            </a:r>
          </a:p>
          <a:p>
            <a:pPr>
              <a:buNone/>
            </a:pPr>
            <a:endParaRPr lang="sk-SK" dirty="0" smtClean="0"/>
          </a:p>
          <a:p>
            <a:pPr marL="0" indent="0">
              <a:buNone/>
            </a:pPr>
            <a:r>
              <a:rPr lang="sk-SK" dirty="0" smtClean="0"/>
              <a:t>Postup riešenia:</a:t>
            </a:r>
          </a:p>
          <a:p>
            <a:r>
              <a:rPr lang="sk-SK" dirty="0" smtClean="0"/>
              <a:t>Nastolí sa problém vyžadujúci riešenie.</a:t>
            </a:r>
          </a:p>
          <a:p>
            <a:r>
              <a:rPr lang="sk-SK" dirty="0" smtClean="0"/>
              <a:t>Predsedajúci v úvode oboznámi účastníkov riešenia s nasledujúcimi zásadami:</a:t>
            </a:r>
          </a:p>
          <a:p>
            <a:pPr>
              <a:buNone/>
            </a:pPr>
            <a:r>
              <a:rPr lang="sk-SK" dirty="0" smtClean="0"/>
              <a:t>    - treba podať stručné návrhy na riešenia, ale vôbec nekritizovať podané návrhy. Hodnotiť sa budú neskôr.</a:t>
            </a:r>
          </a:p>
          <a:p>
            <a:endParaRPr lang="sk-SK" dirty="0" smtClean="0"/>
          </a:p>
          <a:p>
            <a:pPr>
              <a:buNone/>
            </a:pPr>
            <a:endParaRPr lang="sk-SK" dirty="0" smtClean="0"/>
          </a:p>
          <a:p>
            <a:endParaRPr lang="sk-SK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err="1" smtClean="0"/>
              <a:t>Brainstorming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sk-SK" dirty="0" smtClean="0"/>
              <a:t>     - treba podať všetky aj tie najbláznivejšie nápady, dôležité je množstvo nápadov,</a:t>
            </a:r>
          </a:p>
          <a:p>
            <a:pPr>
              <a:buNone/>
            </a:pPr>
            <a:r>
              <a:rPr lang="sk-SK" dirty="0" smtClean="0"/>
              <a:t>     - čím je viac návrhov, tým je pravdepodobnejší výskyt návrhov pre úspešné riešenie,</a:t>
            </a:r>
          </a:p>
          <a:p>
            <a:pPr>
              <a:buNone/>
            </a:pPr>
            <a:r>
              <a:rPr lang="sk-SK" dirty="0" smtClean="0"/>
              <a:t>     - netreba sa obmedzovať len na vlastné nápady, ale môžu sa rozvíjať, modifikovať aj spájať návrhy iných.</a:t>
            </a:r>
          </a:p>
          <a:p>
            <a:r>
              <a:rPr lang="sk-SK" dirty="0" smtClean="0"/>
              <a:t>Každý návrh sa zapisuje na tabuľu. Autorstvo sa nezaznamenáva. </a:t>
            </a:r>
          </a:p>
          <a:p>
            <a:r>
              <a:rPr lang="sk-SK" dirty="0" smtClean="0"/>
              <a:t>Keď je vyčerpaný prúd nových nápadov, návrhov, dochádza k ich vyhodnoteniu a k výberu najvhodnejšieho riešenia.</a:t>
            </a:r>
          </a:p>
          <a:p>
            <a:endParaRPr lang="sk-SK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>
                <a:solidFill>
                  <a:schemeClr val="tx1"/>
                </a:solidFill>
              </a:rPr>
              <a:t>Druhy </a:t>
            </a:r>
            <a:r>
              <a:rPr lang="sk-SK" b="1" dirty="0" err="1" smtClean="0">
                <a:solidFill>
                  <a:schemeClr val="tx1"/>
                </a:solidFill>
              </a:rPr>
              <a:t>brainstormingu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Písaný </a:t>
            </a:r>
            <a:r>
              <a:rPr lang="sk-SK" dirty="0" err="1" smtClean="0"/>
              <a:t>brainstorming</a:t>
            </a:r>
            <a:r>
              <a:rPr lang="sk-SK" dirty="0" smtClean="0"/>
              <a:t>.</a:t>
            </a:r>
          </a:p>
          <a:p>
            <a:endParaRPr lang="sk-SK" dirty="0" smtClean="0"/>
          </a:p>
          <a:p>
            <a:r>
              <a:rPr lang="sk-SK" dirty="0" err="1" smtClean="0"/>
              <a:t>Ping</a:t>
            </a:r>
            <a:r>
              <a:rPr lang="sk-SK" dirty="0" smtClean="0"/>
              <a:t> – </a:t>
            </a:r>
            <a:r>
              <a:rPr lang="sk-SK" dirty="0" err="1" smtClean="0"/>
              <a:t>pongový</a:t>
            </a:r>
            <a:r>
              <a:rPr lang="sk-SK" dirty="0" smtClean="0"/>
              <a:t> </a:t>
            </a:r>
            <a:r>
              <a:rPr lang="sk-SK" dirty="0" err="1" smtClean="0"/>
              <a:t>braimstorming</a:t>
            </a:r>
            <a:r>
              <a:rPr lang="sk-SK" dirty="0" smtClean="0"/>
              <a:t>.</a:t>
            </a:r>
          </a:p>
          <a:p>
            <a:endParaRPr lang="sk-SK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Vyučovacia metóda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k-SK" dirty="0" smtClean="0"/>
              <a:t>grécke slovo </a:t>
            </a:r>
            <a:r>
              <a:rPr lang="sk-SK" b="1" dirty="0" smtClean="0"/>
              <a:t>„</a:t>
            </a:r>
            <a:r>
              <a:rPr lang="sk-SK" b="1" dirty="0" err="1" smtClean="0"/>
              <a:t>methodos</a:t>
            </a:r>
            <a:r>
              <a:rPr lang="sk-SK" b="1" dirty="0" smtClean="0"/>
              <a:t>“ </a:t>
            </a:r>
            <a:r>
              <a:rPr lang="sk-SK" dirty="0" smtClean="0"/>
              <a:t>– cesta k niečomu</a:t>
            </a:r>
          </a:p>
          <a:p>
            <a:endParaRPr lang="sk-SK" dirty="0" smtClean="0"/>
          </a:p>
          <a:p>
            <a:r>
              <a:rPr lang="sk-SK" dirty="0" smtClean="0"/>
              <a:t>Je druh, spôsob činnosti učiteľa a žiakov.</a:t>
            </a:r>
          </a:p>
          <a:p>
            <a:r>
              <a:rPr lang="sk-SK" dirty="0" smtClean="0"/>
              <a:t>Plánovitá, aktívna činnosť vyučujúceho a žiakov za pomoci zásad, foriem a prostriedkov, ktorá  vedie k splneniu </a:t>
            </a:r>
            <a:r>
              <a:rPr lang="sk-SK" dirty="0" err="1" smtClean="0"/>
              <a:t>výchovno</a:t>
            </a:r>
            <a:r>
              <a:rPr lang="sk-SK" dirty="0" smtClean="0"/>
              <a:t> - vzdelávacieho cieľa rešpektujúc individuálne osobitosti žiakov.</a:t>
            </a:r>
          </a:p>
          <a:p>
            <a:r>
              <a:rPr lang="sk-SK" dirty="0" smtClean="0"/>
              <a:t>Výber súvisí s rešpektovaním zásad, organizácie učebného procesu a materiálneho vybavenia.</a:t>
            </a:r>
            <a:endParaRPr lang="sk-SK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err="1" smtClean="0"/>
              <a:t>Brainstorming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sk-SK" dirty="0" smtClean="0"/>
              <a:t>Metóda je zameraná na tvorbu nápadov.</a:t>
            </a:r>
          </a:p>
          <a:p>
            <a:endParaRPr lang="sk-SK" dirty="0" smtClean="0"/>
          </a:p>
          <a:p>
            <a:r>
              <a:rPr lang="sk-SK" dirty="0" smtClean="0"/>
              <a:t>Riešený problém musí byť pre žiakov:</a:t>
            </a:r>
          </a:p>
          <a:p>
            <a:endParaRPr lang="sk-SK" dirty="0" smtClean="0"/>
          </a:p>
          <a:p>
            <a:r>
              <a:rPr lang="sk-SK" dirty="0" smtClean="0"/>
              <a:t>blízky, reálny,</a:t>
            </a:r>
          </a:p>
          <a:p>
            <a:r>
              <a:rPr lang="sk-SK" dirty="0" smtClean="0"/>
              <a:t>primerane náročný,</a:t>
            </a:r>
          </a:p>
          <a:p>
            <a:r>
              <a:rPr lang="sk-SK" dirty="0" smtClean="0"/>
              <a:t>mať alternatívne riešenia,</a:t>
            </a:r>
          </a:p>
          <a:p>
            <a:r>
              <a:rPr lang="sk-SK" dirty="0" smtClean="0"/>
              <a:t>zvládnuteľný v stanovenom čase,</a:t>
            </a:r>
          </a:p>
          <a:p>
            <a:r>
              <a:rPr lang="sk-SK" dirty="0" smtClean="0"/>
              <a:t>má sa opierať o predchádzajúce skúsenosti účastníkov.</a:t>
            </a:r>
          </a:p>
          <a:p>
            <a:endParaRPr lang="sk-SK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Úlohy na </a:t>
            </a:r>
            <a:r>
              <a:rPr lang="sk-SK" b="1" dirty="0" err="1" smtClean="0"/>
              <a:t>brainstorming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k-SK" dirty="0" smtClean="0"/>
              <a:t>Čím by ste nahradili roztrhnutú retiazku na bicykli.</a:t>
            </a:r>
          </a:p>
          <a:p>
            <a:r>
              <a:rPr lang="sk-SK" dirty="0" smtClean="0"/>
              <a:t>Znázornite, strom v rozličných symbolických polohách.</a:t>
            </a:r>
          </a:p>
          <a:p>
            <a:r>
              <a:rPr lang="sk-SK" dirty="0" smtClean="0"/>
              <a:t>Zostavte z dvoch štvorcov, jedného trojuholníka a dvoch kruhov čo najviac útvarov (výrobkov).</a:t>
            </a:r>
          </a:p>
          <a:p>
            <a:r>
              <a:rPr lang="sk-SK" dirty="0" smtClean="0"/>
              <a:t>Ako by ste zistili, že daná látka je železná, resp. obsahuje železo.</a:t>
            </a:r>
          </a:p>
          <a:p>
            <a:r>
              <a:rPr lang="sk-SK" dirty="0" smtClean="0"/>
              <a:t>Čo navrhujete urobiť, aby papierové výrobky boli trvanlivejšie.</a:t>
            </a:r>
          </a:p>
          <a:p>
            <a:endParaRPr lang="sk-SK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Prípadová štúdia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k-SK" dirty="0" smtClean="0"/>
              <a:t>Je viazaná na prácu v skupine. </a:t>
            </a:r>
          </a:p>
          <a:p>
            <a:endParaRPr lang="sk-SK" dirty="0" smtClean="0"/>
          </a:p>
          <a:p>
            <a:r>
              <a:rPr lang="sk-SK" dirty="0" smtClean="0"/>
              <a:t>Podstatou je analýza konkrétnej situácie, diskutovanie o nej, nachádzanie alternatívnych riešení a rozhodovanie pre jedno z nich. </a:t>
            </a:r>
          </a:p>
          <a:p>
            <a:endParaRPr lang="sk-SK" dirty="0" smtClean="0"/>
          </a:p>
          <a:p>
            <a:r>
              <a:rPr lang="sk-SK" dirty="0" smtClean="0"/>
              <a:t>Účastníci sa opierajú o svoje doterajšie skúsenosti, dochádza k vzájomnej výmene názorov a rozvíjaniu tvorivých schopností.</a:t>
            </a:r>
          </a:p>
          <a:p>
            <a:endParaRPr lang="sk-SK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Cieľ prípadovej štúdie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k-SK" dirty="0" smtClean="0"/>
              <a:t>riešiť reálnu problematiku,</a:t>
            </a:r>
          </a:p>
          <a:p>
            <a:endParaRPr lang="sk-SK" dirty="0" smtClean="0"/>
          </a:p>
          <a:p>
            <a:r>
              <a:rPr lang="sk-SK" dirty="0" smtClean="0"/>
              <a:t>zaoberať sa celým radom problémov, ktoré sa vyskytujú v reálnom svete (ciele, skutočnosti, podmienky, konflikty),</a:t>
            </a:r>
          </a:p>
          <a:p>
            <a:endParaRPr lang="sk-SK" dirty="0" smtClean="0"/>
          </a:p>
          <a:p>
            <a:r>
              <a:rPr lang="sk-SK" dirty="0" smtClean="0"/>
              <a:t>učiť žiakov ako sa rozhodovať,</a:t>
            </a:r>
          </a:p>
          <a:p>
            <a:endParaRPr lang="sk-SK" dirty="0" smtClean="0"/>
          </a:p>
          <a:p>
            <a:r>
              <a:rPr lang="sk-SK" dirty="0" smtClean="0"/>
              <a:t>učiť žiakov tvorivosti, nezávislému uvažovaniu.</a:t>
            </a:r>
          </a:p>
          <a:p>
            <a:endParaRPr lang="sk-SK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Inscenačná metóda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je orientovaná na riešenie problémov, pri ktorých sa reálna situácia z praxe precvičuje,</a:t>
            </a:r>
          </a:p>
          <a:p>
            <a:r>
              <a:rPr lang="sk-SK" dirty="0" smtClean="0"/>
              <a:t>žiaci sa stotožnia s úlohami osôb, ktorých sa problém dotýka tak, že ich zahrajú.</a:t>
            </a:r>
          </a:p>
          <a:p>
            <a:r>
              <a:rPr lang="sk-SK" dirty="0" smtClean="0"/>
              <a:t>metóda umožňuje konať tak, ako keby sa </a:t>
            </a:r>
          </a:p>
          <a:p>
            <a:pPr>
              <a:buNone/>
            </a:pPr>
            <a:r>
              <a:rPr lang="sk-SK" dirty="0" smtClean="0"/>
              <a:t>   v takej situácii nachádzali. </a:t>
            </a:r>
          </a:p>
          <a:p>
            <a:endParaRPr lang="sk-SK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Inscenačná metóda rozvíja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interpersonálne vzťahy,</a:t>
            </a:r>
          </a:p>
          <a:p>
            <a:endParaRPr lang="sk-SK" dirty="0" smtClean="0"/>
          </a:p>
          <a:p>
            <a:r>
              <a:rPr lang="sk-SK" dirty="0" smtClean="0"/>
              <a:t>schopnosť rozhodovať,</a:t>
            </a:r>
          </a:p>
          <a:p>
            <a:endParaRPr lang="sk-SK" dirty="0" smtClean="0"/>
          </a:p>
          <a:p>
            <a:r>
              <a:rPr lang="sk-SK" dirty="0" smtClean="0"/>
              <a:t>schopnosť analyzovať problémy a zároveň ukazuje, kde sú medzery vo vedomostiach a aké sú potreby a záujmy.</a:t>
            </a:r>
          </a:p>
          <a:p>
            <a:endParaRPr lang="sk-SK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>
                <a:latin typeface="Times New Roman" pitchFamily="18" charset="0"/>
              </a:rPr>
              <a:t>Metóda objavovania</a:t>
            </a:r>
            <a:r>
              <a:rPr lang="sk-SK" dirty="0" smtClean="0"/>
              <a:t> 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90000"/>
              </a:lnSpc>
              <a:buNone/>
            </a:pPr>
            <a:r>
              <a:rPr lang="sk-SK" b="1" dirty="0" smtClean="0">
                <a:latin typeface="Times New Roman" pitchFamily="18" charset="0"/>
              </a:rPr>
              <a:t>Aktívna forma učenia – kritéria plnenia:</a:t>
            </a:r>
          </a:p>
          <a:p>
            <a:pPr>
              <a:lnSpc>
                <a:spcPct val="90000"/>
              </a:lnSpc>
            </a:pPr>
            <a:r>
              <a:rPr lang="sk-SK" dirty="0" smtClean="0">
                <a:latin typeface="Times New Roman" pitchFamily="18" charset="0"/>
              </a:rPr>
              <a:t>žiaci musia mať všetky podstatné vedomosti a zručnosti, ktoré budú potrebovať pre úspešné zvládnutie úlohy,</a:t>
            </a:r>
          </a:p>
          <a:p>
            <a:pPr>
              <a:lnSpc>
                <a:spcPct val="90000"/>
              </a:lnSpc>
            </a:pPr>
            <a:r>
              <a:rPr lang="sk-SK" dirty="0" smtClean="0">
                <a:latin typeface="Times New Roman" pitchFamily="18" charset="0"/>
              </a:rPr>
              <a:t>žiaci musia presne chápať, čo sa od nich chce,</a:t>
            </a:r>
          </a:p>
          <a:p>
            <a:pPr>
              <a:lnSpc>
                <a:spcPct val="90000"/>
              </a:lnSpc>
            </a:pPr>
            <a:r>
              <a:rPr lang="sk-SK" dirty="0" smtClean="0">
                <a:latin typeface="Times New Roman" pitchFamily="18" charset="0"/>
              </a:rPr>
              <a:t>väčšina žiakov musí byť schopná úlohu splniť,</a:t>
            </a:r>
          </a:p>
          <a:p>
            <a:pPr>
              <a:lnSpc>
                <a:spcPct val="90000"/>
              </a:lnSpc>
            </a:pPr>
            <a:r>
              <a:rPr lang="sk-SK" dirty="0" smtClean="0">
                <a:latin typeface="Times New Roman" pitchFamily="18" charset="0"/>
              </a:rPr>
              <a:t>prácu žiakov je potrebné sledovať,</a:t>
            </a:r>
          </a:p>
          <a:p>
            <a:pPr>
              <a:lnSpc>
                <a:spcPct val="90000"/>
              </a:lnSpc>
            </a:pPr>
            <a:r>
              <a:rPr lang="sk-SK" dirty="0" smtClean="0">
                <a:latin typeface="Times New Roman" pitchFamily="18" charset="0"/>
              </a:rPr>
              <a:t>zvoliť takú tému, aby nebolo pravdepodobné, že žiaci budú poznať odpoveď dopredu,</a:t>
            </a:r>
          </a:p>
          <a:p>
            <a:pPr>
              <a:lnSpc>
                <a:spcPct val="90000"/>
              </a:lnSpc>
            </a:pPr>
            <a:r>
              <a:rPr lang="sk-SK" dirty="0" smtClean="0">
                <a:latin typeface="Times New Roman" pitchFamily="18" charset="0"/>
              </a:rPr>
              <a:t>dať žiakom dostatok času,</a:t>
            </a:r>
          </a:p>
          <a:p>
            <a:pPr>
              <a:lnSpc>
                <a:spcPct val="90000"/>
              </a:lnSpc>
            </a:pPr>
            <a:r>
              <a:rPr lang="sk-SK" dirty="0" smtClean="0">
                <a:latin typeface="Times New Roman" pitchFamily="18" charset="0"/>
              </a:rPr>
              <a:t>na konci všetko zhodnotiť, čo sa mali žiaci naučiť</a:t>
            </a:r>
            <a:r>
              <a:rPr lang="sk-SK" dirty="0" smtClean="0"/>
              <a:t>.</a:t>
            </a:r>
          </a:p>
          <a:p>
            <a:endParaRPr lang="sk-SK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>
                <a:latin typeface="Times New Roman" pitchFamily="18" charset="0"/>
              </a:rPr>
              <a:t>Význam metódy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sk-SK" dirty="0" smtClean="0">
              <a:latin typeface="Times New Roman" pitchFamily="18" charset="0"/>
            </a:endParaRPr>
          </a:p>
          <a:p>
            <a:r>
              <a:rPr lang="sk-SK" dirty="0" smtClean="0">
                <a:latin typeface="Times New Roman" pitchFamily="18" charset="0"/>
              </a:rPr>
              <a:t>podporuje žiakov, aby v činnosti hľadali odpovede na mnohé otázky prostredníctvom experimentovania, využitia informačných zdrojov, projektovania, triedenia, </a:t>
            </a:r>
          </a:p>
          <a:p>
            <a:r>
              <a:rPr lang="sk-SK" dirty="0" smtClean="0">
                <a:latin typeface="Times New Roman" pitchFamily="18" charset="0"/>
              </a:rPr>
              <a:t>vyučujúci je tu v úlohe sprostredkovateľa, vyzývateľa, konfrontuje názory žiakov, radí im a kontroluje. </a:t>
            </a:r>
          </a:p>
          <a:p>
            <a:endParaRPr lang="sk-SK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b="1" dirty="0" smtClean="0"/>
              <a:t>Literatúra</a:t>
            </a:r>
            <a:br>
              <a:rPr lang="sk-SK" b="1" dirty="0" smtClean="0"/>
            </a:b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k-SK" dirty="0" smtClean="0"/>
              <a:t>Turek, I.: Didaktika technických predmetov, Inovácie v didaktike, Zvyšovanie efektívnosti vyučovania.</a:t>
            </a:r>
          </a:p>
          <a:p>
            <a:r>
              <a:rPr lang="sk-SK" dirty="0" err="1" smtClean="0"/>
              <a:t>Bajtoš</a:t>
            </a:r>
            <a:r>
              <a:rPr lang="sk-SK" dirty="0" smtClean="0"/>
              <a:t>, J. – Pavelka, J.: Základy didaktiky technickej výchovy.</a:t>
            </a:r>
          </a:p>
          <a:p>
            <a:r>
              <a:rPr lang="sk-SK" dirty="0" smtClean="0"/>
              <a:t>Turek Ivan: Didaktika. Bratislava: </a:t>
            </a:r>
            <a:r>
              <a:rPr lang="sk-SK" dirty="0" err="1" smtClean="0"/>
              <a:t>Iura</a:t>
            </a:r>
            <a:r>
              <a:rPr lang="sk-SK" dirty="0" smtClean="0"/>
              <a:t> </a:t>
            </a:r>
            <a:r>
              <a:rPr lang="sk-SK" dirty="0" err="1" smtClean="0"/>
              <a:t>Edition</a:t>
            </a:r>
            <a:r>
              <a:rPr lang="sk-SK" dirty="0" smtClean="0"/>
              <a:t>, 2008. ISBN 978-80-8078-198-9.</a:t>
            </a:r>
          </a:p>
          <a:p>
            <a:r>
              <a:rPr lang="sk-SK" dirty="0" smtClean="0"/>
              <a:t>Kožuchová, M.: Didaktika technickej výchovy. Bratislava: UK, 1998.</a:t>
            </a:r>
          </a:p>
          <a:p>
            <a:r>
              <a:rPr lang="sk-SK" dirty="0" err="1" smtClean="0"/>
              <a:t>Petlák</a:t>
            </a:r>
            <a:r>
              <a:rPr lang="sk-SK" dirty="0" smtClean="0"/>
              <a:t>, E.: Všeobecná didaktika. Bratislava: Iris, 1997.</a:t>
            </a:r>
          </a:p>
          <a:p>
            <a:r>
              <a:rPr lang="sk-SK" dirty="0" smtClean="0"/>
              <a:t>Vargová, M.: Metodika pracovnej výchovy a pracovného vyučovania. Nitra: PF, 2007. ISBN 978-80-8094-170-3.</a:t>
            </a:r>
          </a:p>
          <a:p>
            <a:endParaRPr lang="sk-SK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b="1" dirty="0" smtClean="0"/>
              <a:t>Výber vzdelávacích metód ovplyvňujú: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ciele vzdelávania,</a:t>
            </a:r>
          </a:p>
          <a:p>
            <a:r>
              <a:rPr lang="sk-SK" dirty="0" smtClean="0"/>
              <a:t>princípy vzdelávania,</a:t>
            </a:r>
          </a:p>
          <a:p>
            <a:r>
              <a:rPr lang="sk-SK" dirty="0" smtClean="0"/>
              <a:t>obsah vzdelávania,</a:t>
            </a:r>
          </a:p>
          <a:p>
            <a:r>
              <a:rPr lang="sk-SK" dirty="0" smtClean="0"/>
              <a:t>charakteristika cieľovej skupiny, </a:t>
            </a:r>
            <a:r>
              <a:rPr lang="sk-SK" dirty="0" smtClean="0"/>
              <a:t>t.j</a:t>
            </a:r>
            <a:r>
              <a:rPr lang="sk-SK" dirty="0" smtClean="0"/>
              <a:t>. účastníci vzdelávania,</a:t>
            </a:r>
          </a:p>
          <a:p>
            <a:r>
              <a:rPr lang="sk-SK" dirty="0" smtClean="0"/>
              <a:t>časové a materiálne podmienky,</a:t>
            </a:r>
          </a:p>
          <a:p>
            <a:r>
              <a:rPr lang="sk-SK" dirty="0" smtClean="0"/>
              <a:t>osobnosť učiteľa.</a:t>
            </a:r>
            <a:endParaRPr lang="sk-SK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b="1" dirty="0" smtClean="0"/>
              <a:t>Pri výbere metód vzdelávania je dôležitý ľudský faktor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intelektové schopnosti účastníkov,</a:t>
            </a:r>
          </a:p>
          <a:p>
            <a:r>
              <a:rPr lang="sk-SK" dirty="0" smtClean="0"/>
              <a:t>predchádzajúce vzdelanie,</a:t>
            </a:r>
          </a:p>
          <a:p>
            <a:r>
              <a:rPr lang="sk-SK" dirty="0" smtClean="0"/>
              <a:t>skúsenosti v príslušnej oblasti.</a:t>
            </a:r>
          </a:p>
          <a:p>
            <a:endParaRPr lang="sk-SK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b="1" dirty="0" smtClean="0"/>
              <a:t>Účinnosť metód je vtedy, ak sú zárukou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k-SK" b="1" dirty="0" smtClean="0"/>
              <a:t>motivácie</a:t>
            </a:r>
            <a:r>
              <a:rPr lang="sk-SK" dirty="0" smtClean="0"/>
              <a:t>, teda kladú dôraz na praktickú aplikáciu a zážitkové učenie a sú aplikovateľné v praxi,</a:t>
            </a:r>
          </a:p>
          <a:p>
            <a:r>
              <a:rPr lang="sk-SK" b="1" dirty="0" smtClean="0"/>
              <a:t>aktívnej účasti</a:t>
            </a:r>
            <a:r>
              <a:rPr lang="sk-SK" dirty="0" smtClean="0"/>
              <a:t>, ktorá uľahčuje získavanie nových vedomostí a zručností aj výmenou skúseností,</a:t>
            </a:r>
          </a:p>
          <a:p>
            <a:r>
              <a:rPr lang="sk-SK" b="1" dirty="0" smtClean="0"/>
              <a:t>individuálneho prístupu</a:t>
            </a:r>
            <a:r>
              <a:rPr lang="sk-SK" dirty="0" smtClean="0"/>
              <a:t>, ktorá berie do úvahy potreby a úroveň jednotlivca a jeho špecifický štýl učenia sa,</a:t>
            </a:r>
          </a:p>
          <a:p>
            <a:r>
              <a:rPr lang="sk-SK" b="1" dirty="0" smtClean="0"/>
              <a:t>spätnej väzby</a:t>
            </a:r>
            <a:r>
              <a:rPr lang="sk-SK" dirty="0" smtClean="0"/>
              <a:t>, ktorá umožňuje učiteľovi korigovať časový plán, tempo učenia a metodiku,</a:t>
            </a:r>
          </a:p>
          <a:p>
            <a:r>
              <a:rPr lang="sk-SK" b="1" dirty="0" smtClean="0"/>
              <a:t>transferu</a:t>
            </a:r>
            <a:r>
              <a:rPr lang="sk-SK" dirty="0" smtClean="0"/>
              <a:t>, ktorý je zárukou, že účastníci (žiaci) budú vedieť poznatky osvojené počas vzdelávacieho programu aplikovať v praxi.</a:t>
            </a:r>
          </a:p>
          <a:p>
            <a:endParaRPr lang="sk-SK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b="1" dirty="0" smtClean="0"/>
              <a:t>Metódy z pedagogického hľadiska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sk-SK" dirty="0" smtClean="0">
                <a:solidFill>
                  <a:srgbClr val="FF0000"/>
                </a:solidFill>
              </a:rPr>
              <a:t>Metódy</a:t>
            </a:r>
            <a:r>
              <a:rPr lang="sk-SK" dirty="0" smtClean="0"/>
              <a:t> možno definovať ako:</a:t>
            </a:r>
          </a:p>
          <a:p>
            <a:pPr>
              <a:buNone/>
            </a:pPr>
            <a:r>
              <a:rPr lang="sk-SK" dirty="0">
                <a:solidFill>
                  <a:srgbClr val="FF0000"/>
                </a:solidFill>
              </a:rPr>
              <a:t> </a:t>
            </a:r>
            <a:r>
              <a:rPr lang="sk-SK" dirty="0" smtClean="0">
                <a:solidFill>
                  <a:srgbClr val="FF0000"/>
                </a:solidFill>
              </a:rPr>
              <a:t>   zámerné usporiadanie učiva, činnosti učiteľa a činnosti žiakov, ktoré sú zamerané na dosiahnutie cieľov učebného procesu pri rešpektovaní didaktických zásad.</a:t>
            </a:r>
          </a:p>
          <a:p>
            <a:pPr>
              <a:buNone/>
            </a:pPr>
            <a:r>
              <a:rPr lang="sk-SK" dirty="0" smtClean="0"/>
              <a:t>Z </a:t>
            </a:r>
            <a:r>
              <a:rPr lang="sk-SK" b="1" dirty="0" smtClean="0"/>
              <a:t>hľadiska prameňa poznávania </a:t>
            </a:r>
            <a:r>
              <a:rPr lang="sk-SK" dirty="0" smtClean="0"/>
              <a:t>sa rozlišujú na:</a:t>
            </a:r>
          </a:p>
          <a:p>
            <a:r>
              <a:rPr lang="sk-SK" dirty="0" smtClean="0"/>
              <a:t>slovné, </a:t>
            </a:r>
          </a:p>
          <a:p>
            <a:r>
              <a:rPr lang="sk-SK" dirty="0" smtClean="0"/>
              <a:t>názorné,</a:t>
            </a:r>
          </a:p>
          <a:p>
            <a:r>
              <a:rPr lang="sk-SK" dirty="0" smtClean="0"/>
              <a:t>praktické. </a:t>
            </a:r>
          </a:p>
          <a:p>
            <a:endParaRPr lang="sk-SK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Slovné metódy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b="1" dirty="0" smtClean="0"/>
              <a:t>monologické</a:t>
            </a:r>
            <a:r>
              <a:rPr lang="sk-SK" dirty="0" smtClean="0"/>
              <a:t> – rozprávanie, vysvetľovanie, opis a prednáška,</a:t>
            </a:r>
          </a:p>
          <a:p>
            <a:endParaRPr lang="sk-SK" dirty="0" smtClean="0"/>
          </a:p>
          <a:p>
            <a:r>
              <a:rPr lang="sk-SK" b="1" dirty="0" smtClean="0"/>
              <a:t>dialogické</a:t>
            </a:r>
            <a:r>
              <a:rPr lang="sk-SK" dirty="0" smtClean="0"/>
              <a:t> – rozhovor, beseda, diskusia,</a:t>
            </a:r>
          </a:p>
          <a:p>
            <a:endParaRPr lang="sk-SK" dirty="0" smtClean="0"/>
          </a:p>
          <a:p>
            <a:r>
              <a:rPr lang="sk-SK" b="1" dirty="0" smtClean="0"/>
              <a:t>metóda práce s knihou </a:t>
            </a:r>
            <a:r>
              <a:rPr lang="sk-SK" dirty="0" smtClean="0"/>
              <a:t>– práca s odbornou literatúrou, odborným textom, excerpovanie, zdroj poznatkov je tlačené slovo.</a:t>
            </a:r>
          </a:p>
          <a:p>
            <a:endParaRPr lang="sk-SK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Názorné metódy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sk-SK" dirty="0" smtClean="0"/>
              <a:t>Zdrojom poznatkov je živé nazeranie.</a:t>
            </a:r>
          </a:p>
          <a:p>
            <a:pPr>
              <a:buNone/>
            </a:pPr>
            <a:endParaRPr lang="sk-SK" dirty="0" smtClean="0"/>
          </a:p>
          <a:p>
            <a:pPr>
              <a:buNone/>
            </a:pPr>
            <a:r>
              <a:rPr lang="sk-SK" dirty="0" smtClean="0"/>
              <a:t>Patria k nim:</a:t>
            </a:r>
          </a:p>
          <a:p>
            <a:r>
              <a:rPr lang="sk-SK" dirty="0" smtClean="0"/>
              <a:t>demonštrovanie (predmetov, javov, pohybov),</a:t>
            </a:r>
          </a:p>
          <a:p>
            <a:r>
              <a:rPr lang="sk-SK" dirty="0" smtClean="0"/>
              <a:t>pozorovanie,</a:t>
            </a:r>
          </a:p>
          <a:p>
            <a:r>
              <a:rPr lang="sk-SK" dirty="0" smtClean="0"/>
              <a:t>exkurzia.</a:t>
            </a:r>
          </a:p>
          <a:p>
            <a:r>
              <a:rPr lang="sk-SK" dirty="0" smtClean="0">
                <a:solidFill>
                  <a:srgbClr val="0070C0"/>
                </a:solidFill>
              </a:rPr>
              <a:t>Úloha</a:t>
            </a:r>
            <a:r>
              <a:rPr lang="sk-SK" dirty="0" smtClean="0"/>
              <a:t>: v skupinách analyzujte demonštrovanie, pozorovanie a exkurziu.</a:t>
            </a:r>
            <a:endParaRPr lang="sk-SK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Praktické metód</a:t>
            </a:r>
            <a:r>
              <a:rPr lang="sk-SK" dirty="0" smtClean="0"/>
              <a:t>y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sk-SK" dirty="0" smtClean="0"/>
              <a:t>Zdrojom poznania je aktívna činnosť (metóda experimentovania, výskumné úlohy, praktické cvičenia, praktiká).</a:t>
            </a:r>
          </a:p>
          <a:p>
            <a:pPr>
              <a:buNone/>
            </a:pPr>
            <a:endParaRPr lang="sk-SK" dirty="0" smtClean="0"/>
          </a:p>
          <a:p>
            <a:pPr>
              <a:buNone/>
            </a:pPr>
            <a:r>
              <a:rPr lang="sk-SK" dirty="0" smtClean="0"/>
              <a:t>Rozlišujeme:</a:t>
            </a:r>
          </a:p>
          <a:p>
            <a:r>
              <a:rPr lang="sk-SK" dirty="0" smtClean="0"/>
              <a:t>laboratórne práce,</a:t>
            </a:r>
          </a:p>
          <a:p>
            <a:r>
              <a:rPr lang="sk-SK" dirty="0" smtClean="0"/>
              <a:t>projektové práce,</a:t>
            </a:r>
          </a:p>
          <a:p>
            <a:r>
              <a:rPr lang="sk-SK" dirty="0" smtClean="0"/>
              <a:t>grafické práce,</a:t>
            </a:r>
          </a:p>
          <a:p>
            <a:r>
              <a:rPr lang="sk-SK" dirty="0" smtClean="0"/>
              <a:t>konštrukčné práce, </a:t>
            </a:r>
          </a:p>
          <a:p>
            <a:r>
              <a:rPr lang="sk-SK" dirty="0" smtClean="0"/>
              <a:t>technologické práce,</a:t>
            </a:r>
          </a:p>
          <a:p>
            <a:r>
              <a:rPr lang="sk-SK" dirty="0" smtClean="0"/>
              <a:t>písomné práce, správy.</a:t>
            </a:r>
          </a:p>
          <a:p>
            <a:endParaRPr lang="sk-SK" dirty="0" smtClean="0"/>
          </a:p>
          <a:p>
            <a:endParaRPr lang="sk-SK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</TotalTime>
  <Words>1238</Words>
  <Application>Microsoft Office PowerPoint</Application>
  <PresentationFormat>Prezentácia na obrazovke (4:3)</PresentationFormat>
  <Paragraphs>170</Paragraphs>
  <Slides>28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28</vt:i4>
      </vt:variant>
    </vt:vector>
  </HeadingPairs>
  <TitlesOfParts>
    <vt:vector size="29" baseType="lpstr">
      <vt:lpstr>Motív Office</vt:lpstr>
      <vt:lpstr>VYUČOVACIE  METÓDY</vt:lpstr>
      <vt:lpstr>Vyučovacia metóda</vt:lpstr>
      <vt:lpstr>Výber vzdelávacích metód ovplyvňujú:</vt:lpstr>
      <vt:lpstr>Pri výbere metód vzdelávania je dôležitý ľudský faktor</vt:lpstr>
      <vt:lpstr>Účinnosť metód je vtedy, ak sú zárukou</vt:lpstr>
      <vt:lpstr>Metódy z pedagogického hľadiska</vt:lpstr>
      <vt:lpstr>Slovné metódy</vt:lpstr>
      <vt:lpstr>Názorné metódy</vt:lpstr>
      <vt:lpstr>Praktické metódy</vt:lpstr>
      <vt:lpstr>Metódy z hľadiska fáz učebného procesu</vt:lpstr>
      <vt:lpstr>Prezentácia programu PowerPoint</vt:lpstr>
      <vt:lpstr>Vhodné metódy vo výchove a vzdelávaní </vt:lpstr>
      <vt:lpstr>Prednáška</vt:lpstr>
      <vt:lpstr>Prednáška</vt:lpstr>
      <vt:lpstr>Rozhovor</vt:lpstr>
      <vt:lpstr>Diskusia</vt:lpstr>
      <vt:lpstr>Brainstorming</vt:lpstr>
      <vt:lpstr>Brainstorming</vt:lpstr>
      <vt:lpstr>Druhy brainstormingu</vt:lpstr>
      <vt:lpstr>Brainstorming</vt:lpstr>
      <vt:lpstr>Úlohy na brainstorming</vt:lpstr>
      <vt:lpstr>Prípadová štúdia</vt:lpstr>
      <vt:lpstr>Cieľ prípadovej štúdie</vt:lpstr>
      <vt:lpstr>Inscenačná metóda</vt:lpstr>
      <vt:lpstr>Inscenačná metóda rozvíja</vt:lpstr>
      <vt:lpstr>Metóda objavovania </vt:lpstr>
      <vt:lpstr>Význam metódy</vt:lpstr>
      <vt:lpstr>Literatúra </vt:lpstr>
    </vt:vector>
  </TitlesOfParts>
  <Company>KTaIT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VYUČOVACIE  METÓDY</dc:title>
  <dc:creator>admin</dc:creator>
  <cp:lastModifiedBy>Mária</cp:lastModifiedBy>
  <cp:revision>8</cp:revision>
  <dcterms:created xsi:type="dcterms:W3CDTF">2010-03-24T20:42:22Z</dcterms:created>
  <dcterms:modified xsi:type="dcterms:W3CDTF">2012-02-15T20:30:23Z</dcterms:modified>
</cp:coreProperties>
</file>