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59" r:id="rId8"/>
    <p:sldId id="262" r:id="rId9"/>
    <p:sldId id="260" r:id="rId10"/>
    <p:sldId id="261" r:id="rId11"/>
    <p:sldId id="266" r:id="rId12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CD28-98CD-41D4-BB6F-CECF4FAFFCE8}" type="datetimeFigureOut">
              <a:rPr lang="sk-SK" smtClean="0"/>
              <a:t>15. 2. 2012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2CD0-33F3-4B35-8709-20D01357731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85808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CD28-98CD-41D4-BB6F-CECF4FAFFCE8}" type="datetimeFigureOut">
              <a:rPr lang="sk-SK" smtClean="0"/>
              <a:t>15. 2. 2012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2CD0-33F3-4B35-8709-20D01357731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14311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CD28-98CD-41D4-BB6F-CECF4FAFFCE8}" type="datetimeFigureOut">
              <a:rPr lang="sk-SK" smtClean="0"/>
              <a:t>15. 2. 2012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2CD0-33F3-4B35-8709-20D01357731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58064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CD28-98CD-41D4-BB6F-CECF4FAFFCE8}" type="datetimeFigureOut">
              <a:rPr lang="sk-SK" smtClean="0"/>
              <a:t>15. 2. 2012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2CD0-33F3-4B35-8709-20D01357731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3117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CD28-98CD-41D4-BB6F-CECF4FAFFCE8}" type="datetimeFigureOut">
              <a:rPr lang="sk-SK" smtClean="0"/>
              <a:t>15. 2. 2012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2CD0-33F3-4B35-8709-20D01357731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38730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CD28-98CD-41D4-BB6F-CECF4FAFFCE8}" type="datetimeFigureOut">
              <a:rPr lang="sk-SK" smtClean="0"/>
              <a:t>15. 2. 2012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2CD0-33F3-4B35-8709-20D01357731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47272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CD28-98CD-41D4-BB6F-CECF4FAFFCE8}" type="datetimeFigureOut">
              <a:rPr lang="sk-SK" smtClean="0"/>
              <a:t>15. 2. 2012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2CD0-33F3-4B35-8709-20D01357731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34668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CD28-98CD-41D4-BB6F-CECF4FAFFCE8}" type="datetimeFigureOut">
              <a:rPr lang="sk-SK" smtClean="0"/>
              <a:t>15. 2. 2012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2CD0-33F3-4B35-8709-20D01357731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5091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CD28-98CD-41D4-BB6F-CECF4FAFFCE8}" type="datetimeFigureOut">
              <a:rPr lang="sk-SK" smtClean="0"/>
              <a:t>15. 2. 2012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2CD0-33F3-4B35-8709-20D01357731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1763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CD28-98CD-41D4-BB6F-CECF4FAFFCE8}" type="datetimeFigureOut">
              <a:rPr lang="sk-SK" smtClean="0"/>
              <a:t>15. 2. 2012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2CD0-33F3-4B35-8709-20D01357731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59198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CD28-98CD-41D4-BB6F-CECF4FAFFCE8}" type="datetimeFigureOut">
              <a:rPr lang="sk-SK" smtClean="0"/>
              <a:t>15. 2. 2012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2CD0-33F3-4B35-8709-20D01357731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07427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FCD28-98CD-41D4-BB6F-CECF4FAFFCE8}" type="datetimeFigureOut">
              <a:rPr lang="sk-SK" smtClean="0"/>
              <a:t>15. 2. 2012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2CD0-33F3-4B35-8709-20D01357731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6287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/>
              <a:t>Učebné pomôcky ako didaktické prostriedky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70C0"/>
                </a:solidFill>
              </a:rPr>
              <a:t>doc. PaedDr. Mária Vargová, PhD.</a:t>
            </a:r>
            <a:endParaRPr lang="sk-SK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628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Didaktická technika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k-SK" dirty="0" err="1"/>
              <a:t>Friedmann</a:t>
            </a:r>
            <a:r>
              <a:rPr lang="sk-SK" dirty="0"/>
              <a:t> </a:t>
            </a:r>
            <a:r>
              <a:rPr lang="sk-SK" dirty="0" smtClean="0"/>
              <a:t>- </a:t>
            </a:r>
            <a:r>
              <a:rPr lang="sk-SK" dirty="0"/>
              <a:t>„súhrn technických zariadení, ktoré slúžia k demonštrácii vlastných učebných pomôcok“. </a:t>
            </a:r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Viacerí </a:t>
            </a:r>
            <a:r>
              <a:rPr lang="sk-SK" dirty="0"/>
              <a:t>autori sa stotožňujú, že k didaktickej technike (DT) patria:</a:t>
            </a:r>
            <a:endParaRPr lang="sk-SK" b="1" dirty="0"/>
          </a:p>
          <a:p>
            <a:pPr lvl="0"/>
            <a:r>
              <a:rPr lang="sk-SK" dirty="0"/>
              <a:t>zobrazovacie plochy – rôzne druhy tabúľ, panely,</a:t>
            </a:r>
            <a:endParaRPr lang="sk-SK" b="1" dirty="0"/>
          </a:p>
          <a:p>
            <a:pPr lvl="0"/>
            <a:r>
              <a:rPr lang="sk-SK" dirty="0"/>
              <a:t>premietacie plochy – plátna stabilné, plátna prenosné, upravené premietacie plochy napr. biela farba na stene,</a:t>
            </a:r>
            <a:endParaRPr lang="sk-SK" b="1" dirty="0"/>
          </a:p>
          <a:p>
            <a:pPr lvl="0"/>
            <a:r>
              <a:rPr lang="sk-SK" dirty="0"/>
              <a:t>projekčná technika – spätné projektory, diaprojektory, </a:t>
            </a:r>
            <a:r>
              <a:rPr lang="sk-SK" dirty="0" err="1"/>
              <a:t>dataprojektory</a:t>
            </a:r>
            <a:r>
              <a:rPr lang="sk-SK" dirty="0"/>
              <a:t>, </a:t>
            </a:r>
            <a:endParaRPr lang="sk-SK" b="1" dirty="0"/>
          </a:p>
          <a:p>
            <a:pPr lvl="0"/>
            <a:r>
              <a:rPr lang="sk-SK" dirty="0"/>
              <a:t>interaktívne tabule.</a:t>
            </a:r>
            <a:endParaRPr lang="sk-SK" b="1" dirty="0"/>
          </a:p>
          <a:p>
            <a:pPr lvl="0"/>
            <a:r>
              <a:rPr lang="sk-SK" dirty="0"/>
              <a:t>zvuková technika – gramofóny, magnetofóny,</a:t>
            </a:r>
            <a:endParaRPr lang="sk-SK" b="1" dirty="0"/>
          </a:p>
          <a:p>
            <a:pPr lvl="0"/>
            <a:r>
              <a:rPr lang="sk-SK" dirty="0"/>
              <a:t>audiovizuálna technika – televízory, filmové premietačky, kamery,</a:t>
            </a:r>
            <a:endParaRPr lang="sk-SK" b="1" dirty="0"/>
          </a:p>
          <a:p>
            <a:pPr lvl="0"/>
            <a:r>
              <a:rPr lang="sk-SK" dirty="0"/>
              <a:t>vyučovacie stroje – informátory, </a:t>
            </a:r>
            <a:r>
              <a:rPr lang="sk-SK" dirty="0" err="1"/>
              <a:t>repetítory</a:t>
            </a:r>
            <a:r>
              <a:rPr lang="sk-SK" dirty="0"/>
              <a:t>, trenažéry,</a:t>
            </a:r>
            <a:endParaRPr lang="sk-SK" b="1" dirty="0"/>
          </a:p>
          <a:p>
            <a:pPr lvl="0"/>
            <a:r>
              <a:rPr lang="sk-SK" dirty="0"/>
              <a:t>prostriedky výpočtovej techniky.</a:t>
            </a:r>
            <a:endParaRPr lang="sk-SK" b="1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48256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k-SK" sz="4000" b="1" dirty="0" smtClean="0"/>
              <a:t/>
            </a:r>
            <a:br>
              <a:rPr lang="sk-SK" sz="4000" b="1" dirty="0" smtClean="0"/>
            </a:br>
            <a:r>
              <a:rPr lang="sk-SK" sz="4000" b="1" dirty="0" smtClean="0"/>
              <a:t>Význam materiálnych prostriedkov vyučovacieho procesu</a:t>
            </a: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k-SK" dirty="0" smtClean="0"/>
              <a:t>ako </a:t>
            </a:r>
            <a:r>
              <a:rPr lang="sk-SK" dirty="0"/>
              <a:t>zvládnuť v čo najkratšom čase neustále narastajúce množstvo poznatkov a vedomostí, ktoré sú potrebné pre zvládnutie určitej pracovnej </a:t>
            </a:r>
            <a:r>
              <a:rPr lang="sk-SK" dirty="0" smtClean="0"/>
              <a:t>činnosti, </a:t>
            </a:r>
          </a:p>
          <a:p>
            <a:r>
              <a:rPr lang="sk-SK" dirty="0" smtClean="0"/>
              <a:t>ozrejmujú </a:t>
            </a:r>
            <a:r>
              <a:rPr lang="sk-SK" dirty="0"/>
              <a:t>jeho zmysel a cieľ poznania, </a:t>
            </a:r>
            <a:endParaRPr lang="sk-SK" dirty="0" smtClean="0"/>
          </a:p>
          <a:p>
            <a:r>
              <a:rPr lang="sk-SK" dirty="0" smtClean="0"/>
              <a:t>umocňujú </a:t>
            </a:r>
            <a:r>
              <a:rPr lang="sk-SK" dirty="0"/>
              <a:t>poznanie a chápanie vzájomných vzťahov medzi jednotlivými prvkami zobrazovaného javu či predmetu, napomáhajú rozvíjať logické myslenie na báze názorného zobrazenia skutočnosti, </a:t>
            </a:r>
            <a:r>
              <a:rPr lang="sk-SK" dirty="0" smtClean="0"/>
              <a:t>prispievajú </a:t>
            </a:r>
            <a:r>
              <a:rPr lang="sk-SK" dirty="0"/>
              <a:t>k celkovému formovaniu profilu žiaka</a:t>
            </a:r>
            <a:r>
              <a:rPr lang="sk-SK" dirty="0" smtClean="0"/>
              <a:t>.</a:t>
            </a:r>
          </a:p>
          <a:p>
            <a:r>
              <a:rPr lang="sk-SK" dirty="0" smtClean="0"/>
              <a:t> </a:t>
            </a:r>
            <a:r>
              <a:rPr lang="sk-SK" dirty="0"/>
              <a:t>urýchľujú osvojenie poznatkov a chápanie vzťahov a </a:t>
            </a:r>
            <a:r>
              <a:rPr lang="sk-SK" dirty="0" smtClean="0"/>
              <a:t>súvislostí,</a:t>
            </a:r>
          </a:p>
          <a:p>
            <a:r>
              <a:rPr lang="sk-SK" dirty="0" smtClean="0"/>
              <a:t>možno </a:t>
            </a:r>
            <a:r>
              <a:rPr lang="sk-SK" dirty="0"/>
              <a:t>ich využiť vo všetkých fázach vyučovacieho procesu</a:t>
            </a:r>
            <a:r>
              <a:rPr lang="sk-SK" dirty="0" smtClean="0"/>
              <a:t>.</a:t>
            </a:r>
          </a:p>
          <a:p>
            <a:r>
              <a:rPr lang="sk-SK" dirty="0" smtClean="0"/>
              <a:t>z</a:t>
            </a:r>
            <a:r>
              <a:rPr lang="sk-SK" dirty="0"/>
              <a:t> hľadiska ich efektívnosti učiteľ získa čas, ktorý môže využiť na prehlbovanie a utvrdzovanie učiva. </a:t>
            </a:r>
            <a:endParaRPr lang="sk-SK" b="1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02545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/>
              <a:t>Triedenie didaktických prostriedkov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k-SK" dirty="0"/>
              <a:t>	</a:t>
            </a:r>
          </a:p>
          <a:p>
            <a:pPr marL="0" indent="0">
              <a:buNone/>
            </a:pPr>
            <a:r>
              <a:rPr lang="sk-SK" dirty="0"/>
              <a:t> </a:t>
            </a:r>
            <a:r>
              <a:rPr lang="sk-SK" dirty="0" smtClean="0"/>
              <a:t>                             </a:t>
            </a:r>
            <a:r>
              <a:rPr lang="sk-SK" b="1" dirty="0" smtClean="0"/>
              <a:t>Didaktické </a:t>
            </a:r>
            <a:r>
              <a:rPr lang="sk-SK" b="1" dirty="0"/>
              <a:t>prostriedky</a:t>
            </a:r>
            <a:endParaRPr lang="sk-SK" dirty="0"/>
          </a:p>
          <a:p>
            <a:pPr marL="0" indent="0">
              <a:buNone/>
            </a:pPr>
            <a:r>
              <a:rPr lang="sk-SK" b="1" dirty="0" smtClean="0"/>
              <a:t>                                     ↙                 ↘</a:t>
            </a:r>
            <a:endParaRPr lang="sk-SK" b="1" dirty="0" smtClean="0"/>
          </a:p>
          <a:p>
            <a:pPr marL="0" indent="0">
              <a:buNone/>
            </a:pPr>
            <a:r>
              <a:rPr lang="sk-SK" b="1" dirty="0" smtClean="0"/>
              <a:t>                      Nemateriálne                materiálne</a:t>
            </a:r>
            <a:r>
              <a:rPr lang="sk-SK" dirty="0" smtClean="0">
                <a:effectLst/>
              </a:rPr>
              <a:t/>
            </a:r>
            <a:br>
              <a:rPr lang="sk-SK" dirty="0" smtClean="0">
                <a:effectLst/>
              </a:rPr>
            </a:br>
            <a:r>
              <a:rPr lang="sk-SK" dirty="0" smtClean="0">
                <a:effectLst/>
              </a:rPr>
              <a:t>                                </a:t>
            </a:r>
            <a:r>
              <a:rPr lang="sk-SK" b="1" dirty="0" smtClean="0"/>
              <a:t>↓                                </a:t>
            </a:r>
            <a:r>
              <a:rPr lang="sk-SK" b="1" dirty="0" err="1" smtClean="0"/>
              <a:t>↓</a:t>
            </a:r>
            <a:endParaRPr lang="sk-SK" dirty="0" smtClean="0">
              <a:effectLst/>
            </a:endParaRPr>
          </a:p>
          <a:p>
            <a:pPr marL="0" indent="0">
              <a:buNone/>
            </a:pPr>
            <a:r>
              <a:rPr lang="sk-SK" dirty="0"/>
              <a:t> </a:t>
            </a:r>
            <a:r>
              <a:rPr lang="sk-SK" dirty="0" smtClean="0"/>
              <a:t>                          </a:t>
            </a:r>
            <a:r>
              <a:rPr lang="sk-SK" b="1" dirty="0" smtClean="0"/>
              <a:t>metódy  </a:t>
            </a:r>
            <a:r>
              <a:rPr lang="sk-SK" b="1" dirty="0"/>
              <a:t>	</a:t>
            </a:r>
            <a:r>
              <a:rPr lang="sk-SK" b="1" dirty="0" smtClean="0"/>
              <a:t>             </a:t>
            </a:r>
            <a:r>
              <a:rPr lang="sk-SK" b="1" dirty="0" smtClean="0"/>
              <a:t>technické zariadenia</a:t>
            </a:r>
          </a:p>
          <a:p>
            <a:pPr marL="0" indent="0">
              <a:buNone/>
            </a:pPr>
            <a:r>
              <a:rPr lang="sk-SK" b="1" dirty="0"/>
              <a:t> </a:t>
            </a:r>
            <a:r>
              <a:rPr lang="sk-SK" b="1" dirty="0" smtClean="0"/>
              <a:t>                            </a:t>
            </a:r>
            <a:r>
              <a:rPr lang="sk-SK" b="1" dirty="0" smtClean="0"/>
              <a:t>formy </a:t>
            </a:r>
            <a:r>
              <a:rPr lang="sk-SK" b="1" dirty="0" smtClean="0"/>
              <a:t>                      u</a:t>
            </a:r>
            <a:r>
              <a:rPr lang="sk-SK" b="1" dirty="0" smtClean="0"/>
              <a:t>čebné pomôcky</a:t>
            </a: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r>
              <a:rPr lang="sk-SK" dirty="0"/>
              <a:t>			</a:t>
            </a:r>
            <a:r>
              <a:rPr lang="sk-SK" sz="3000" dirty="0"/>
              <a:t>		      </a:t>
            </a:r>
            <a:r>
              <a:rPr lang="sk-SK" dirty="0"/>
              <a:t> </a:t>
            </a:r>
          </a:p>
          <a:p>
            <a:pPr marL="0" indent="0">
              <a:buNone/>
            </a:pPr>
            <a:r>
              <a:rPr lang="sk-SK" dirty="0" smtClean="0">
                <a:effectLst/>
              </a:rPr>
              <a:t/>
            </a:r>
            <a:br>
              <a:rPr lang="sk-SK" dirty="0" smtClean="0">
                <a:effectLst/>
              </a:rPr>
            </a:br>
            <a:r>
              <a:rPr lang="sk-SK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321053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Didaktické materiálne prostriedky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k-SK" b="1" dirty="0" smtClean="0"/>
              <a:t>  učebné pomôcky      </a:t>
            </a:r>
            <a:r>
              <a:rPr lang="sk-SK" b="1" dirty="0"/>
              <a:t>technické zariadenia</a:t>
            </a:r>
            <a:endParaRPr lang="sk-SK" dirty="0"/>
          </a:p>
          <a:p>
            <a:pPr marL="0" indent="0">
              <a:buNone/>
            </a:pPr>
            <a:r>
              <a:rPr lang="sk-SK" sz="2400" b="1" dirty="0" smtClean="0"/>
              <a:t>      </a:t>
            </a:r>
          </a:p>
          <a:p>
            <a:pPr marL="0" indent="0">
              <a:buNone/>
            </a:pPr>
            <a:r>
              <a:rPr lang="sk-SK" sz="2400" b="1" dirty="0"/>
              <a:t> </a:t>
            </a:r>
            <a:r>
              <a:rPr lang="sk-SK" sz="2400" b="1" dirty="0" smtClean="0"/>
              <a:t>                                                                </a:t>
            </a:r>
            <a:r>
              <a:rPr lang="sk-SK" sz="2400" b="1" dirty="0" smtClean="0"/>
              <a:t>základné zariadenia </a:t>
            </a:r>
          </a:p>
          <a:p>
            <a:pPr marL="0" indent="0">
              <a:buNone/>
            </a:pPr>
            <a:r>
              <a:rPr lang="sk-SK" sz="2400" b="1" dirty="0"/>
              <a:t> </a:t>
            </a:r>
            <a:r>
              <a:rPr lang="sk-SK" sz="2400" b="1" dirty="0" smtClean="0"/>
              <a:t>                                                                </a:t>
            </a:r>
            <a:r>
              <a:rPr lang="sk-SK" sz="2400" b="1" dirty="0" smtClean="0"/>
              <a:t>pomocné zariadenia </a:t>
            </a:r>
            <a:endParaRPr lang="sk-SK" sz="2400" b="1" dirty="0" smtClean="0"/>
          </a:p>
          <a:p>
            <a:pPr marL="0" indent="0">
              <a:buNone/>
            </a:pPr>
            <a:r>
              <a:rPr lang="sk-SK" sz="2400" b="1" dirty="0" smtClean="0"/>
              <a:t>                                                                 </a:t>
            </a:r>
            <a:r>
              <a:rPr lang="sk-SK" sz="2400" b="1" dirty="0" smtClean="0"/>
              <a:t>didaktická technika </a:t>
            </a:r>
            <a:endParaRPr lang="sk-SK" sz="2400" dirty="0"/>
          </a:p>
          <a:p>
            <a:pPr marL="0" indent="0">
              <a:buNone/>
            </a:pPr>
            <a:r>
              <a:rPr lang="sk-SK" dirty="0"/>
              <a:t>  </a:t>
            </a:r>
            <a:r>
              <a:rPr lang="sk-SK" sz="2400" b="1" dirty="0" smtClean="0"/>
              <a:t>                                                                  stroje a prístroje</a:t>
            </a:r>
            <a:endParaRPr lang="sk-SK" sz="2400" dirty="0" smtClean="0"/>
          </a:p>
          <a:p>
            <a:pPr marL="0" indent="0">
              <a:buNone/>
            </a:pPr>
            <a:endParaRPr lang="sk-SK" sz="2000" b="1" dirty="0"/>
          </a:p>
        </p:txBody>
      </p:sp>
      <p:sp>
        <p:nvSpPr>
          <p:cNvPr id="5" name="Šípka dolu 4"/>
          <p:cNvSpPr/>
          <p:nvPr/>
        </p:nvSpPr>
        <p:spPr>
          <a:xfrm>
            <a:off x="5580112" y="2132856"/>
            <a:ext cx="484632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87428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Triedenie materiálnych prostriedkov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 dirty="0" smtClean="0"/>
              <a:t>Turek triedi </a:t>
            </a:r>
            <a:r>
              <a:rPr lang="sk-SK" dirty="0"/>
              <a:t>na:</a:t>
            </a:r>
          </a:p>
          <a:p>
            <a:pPr lvl="0"/>
            <a:r>
              <a:rPr lang="sk-SK" dirty="0"/>
              <a:t>auditívne – gramofón (DT), gram. platňa (UP),</a:t>
            </a:r>
          </a:p>
          <a:p>
            <a:pPr lvl="0"/>
            <a:r>
              <a:rPr lang="sk-SK" dirty="0"/>
              <a:t>vizuálne – učebnica, výkres, projekt,</a:t>
            </a:r>
          </a:p>
          <a:p>
            <a:pPr lvl="0"/>
            <a:r>
              <a:rPr lang="sk-SK" dirty="0" err="1"/>
              <a:t>taktilné</a:t>
            </a:r>
            <a:r>
              <a:rPr lang="sk-SK" dirty="0"/>
              <a:t> (hmatové) – reálie, modely,</a:t>
            </a:r>
          </a:p>
          <a:p>
            <a:pPr lvl="0"/>
            <a:r>
              <a:rPr lang="sk-SK" dirty="0"/>
              <a:t>audiovizuálne – televízor a televízny program, film.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14689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Funkcie materiálnych prostriedkov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sk-SK" b="1" dirty="0"/>
              <a:t>informatívna funkcia</a:t>
            </a:r>
            <a:r>
              <a:rPr lang="sk-SK" dirty="0"/>
              <a:t> – informuje o vzťahoch, súvislostiach, umožňuje pochopiť podstatu atď., na druhej strane plní funkciu spätnej väzby, informuje žiaka o tom, ako chápe učivo, spresňuje proces učenia, koriguje predstavy, vedomosti a pod.,</a:t>
            </a:r>
            <a:endParaRPr lang="sk-SK" b="1" dirty="0"/>
          </a:p>
          <a:p>
            <a:pPr lvl="0"/>
            <a:r>
              <a:rPr lang="sk-SK" b="1" dirty="0" err="1"/>
              <a:t>formatívna</a:t>
            </a:r>
            <a:r>
              <a:rPr lang="sk-SK" b="1" dirty="0"/>
              <a:t> funkcia</a:t>
            </a:r>
            <a:r>
              <a:rPr lang="sk-SK" dirty="0"/>
              <a:t> – práca s pomôckami a technikou, experimentovanie, porovnávanie, prispieva k rozvoju tvorivej činnosti, a tým súčasne aj k rozvoju myšlienkových operácií, k formovaniu zmyslových poznávacích procesov,</a:t>
            </a:r>
            <a:endParaRPr lang="sk-SK" b="1" dirty="0"/>
          </a:p>
          <a:p>
            <a:pPr lvl="0"/>
            <a:r>
              <a:rPr lang="sk-SK" b="1" dirty="0"/>
              <a:t>inštrumentálna funkcia</a:t>
            </a:r>
            <a:r>
              <a:rPr lang="sk-SK" dirty="0"/>
              <a:t> – pomocou nej žiak získava nové vedomosti, spôsobilosti, zručnosti a návyky a súčasne vytvára predpoklady pre ďalšie vzdelávanie,</a:t>
            </a:r>
            <a:endParaRPr lang="sk-SK" b="1" dirty="0"/>
          </a:p>
          <a:p>
            <a:pPr lvl="0"/>
            <a:r>
              <a:rPr lang="sk-SK" b="1" dirty="0"/>
              <a:t>motivačná funkcia</a:t>
            </a:r>
            <a:r>
              <a:rPr lang="sk-SK" dirty="0"/>
              <a:t> – vzbudzuje záujem o učivo a učenie, ale len vtedy, ak s materiálnymi prostriedkami učiteľ správne pracuje a ak ich vhodne zaraďuje do vyučovacieho procesu,</a:t>
            </a:r>
            <a:endParaRPr lang="sk-SK" b="1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63303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Funkcie materiálnych prostriedkov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sk-SK" b="1" dirty="0"/>
              <a:t>systematizujúca funkcia</a:t>
            </a:r>
            <a:r>
              <a:rPr lang="sk-SK" dirty="0"/>
              <a:t> – spočíva v tom, že pomôcky a didaktická technika prispievajú k vytvoreniu a zoraďovaniu vedomostí do istého systému,</a:t>
            </a:r>
            <a:endParaRPr lang="sk-SK" b="1" dirty="0"/>
          </a:p>
          <a:p>
            <a:pPr lvl="0"/>
            <a:r>
              <a:rPr lang="sk-SK" b="1" dirty="0"/>
              <a:t>názorná funkcia</a:t>
            </a:r>
            <a:r>
              <a:rPr lang="sk-SK" dirty="0"/>
              <a:t> – pôsobí na zmysly, žiaci získavajú konkrétnejšie predstavy o tom, čo sa učia,</a:t>
            </a:r>
            <a:endParaRPr lang="sk-SK" b="1" dirty="0"/>
          </a:p>
          <a:p>
            <a:pPr lvl="0"/>
            <a:r>
              <a:rPr lang="sk-SK" b="1" dirty="0"/>
              <a:t>sú zdrojom a nositeľom informácií</a:t>
            </a:r>
            <a:r>
              <a:rPr lang="sk-SK" dirty="0"/>
              <a:t> – učiteľovo slovo je dopĺňané pozorovaním predmetov a javov, ktoré majú významnú úlohu pri získavaní nových vedomostí,</a:t>
            </a:r>
            <a:endParaRPr lang="sk-SK" b="1" dirty="0"/>
          </a:p>
          <a:p>
            <a:pPr lvl="0"/>
            <a:r>
              <a:rPr lang="sk-SK" b="1" dirty="0"/>
              <a:t>racionálna a ekonomická funkcia</a:t>
            </a:r>
            <a:r>
              <a:rPr lang="sk-SK" dirty="0"/>
              <a:t> – urýchľuje a uľahčuje proces učenia,</a:t>
            </a:r>
            <a:endParaRPr lang="sk-SK" b="1" dirty="0"/>
          </a:p>
          <a:p>
            <a:pPr lvl="0"/>
            <a:r>
              <a:rPr lang="sk-SK" b="1" dirty="0"/>
              <a:t>uľahčuje prechod od teórie k praxi</a:t>
            </a:r>
            <a:r>
              <a:rPr lang="sk-SK" dirty="0"/>
              <a:t> – žiak nepočúva iba slová, ale vidí, manipuluje s vecami,</a:t>
            </a:r>
            <a:endParaRPr lang="sk-SK" b="1" dirty="0"/>
          </a:p>
          <a:p>
            <a:pPr lvl="0"/>
            <a:r>
              <a:rPr lang="sk-SK" b="1" dirty="0"/>
              <a:t>podporuje </a:t>
            </a:r>
            <a:r>
              <a:rPr lang="sk-SK" b="1" dirty="0" err="1"/>
              <a:t>samoštúdium</a:t>
            </a:r>
            <a:r>
              <a:rPr lang="sk-SK" dirty="0"/>
              <a:t> – žiak na základe pozorovania narába s predmetmi a prístrojmi aj sám v mimoškolskom čase“. </a:t>
            </a:r>
            <a:endParaRPr lang="sk-SK" b="1" dirty="0"/>
          </a:p>
        </p:txBody>
      </p:sp>
    </p:spTree>
    <p:extLst>
      <p:ext uri="{BB962C8B-B14F-4D97-AF65-F5344CB8AC3E}">
        <p14:creationId xmlns:p14="http://schemas.microsoft.com/office/powerpoint/2010/main" val="4278763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Učebné </a:t>
            </a:r>
            <a:r>
              <a:rPr lang="sk-SK" dirty="0"/>
              <a:t>pomôcky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b="1" dirty="0"/>
              <a:t>Kožuchová (1998) </a:t>
            </a:r>
            <a:r>
              <a:rPr lang="sk-SK" b="1" dirty="0" smtClean="0"/>
              <a:t>- „</a:t>
            </a:r>
            <a:r>
              <a:rPr lang="sk-SK" b="1" dirty="0"/>
              <a:t>didaktické nástroje riadenia vyučovacieho procesu a regulácie samotného učenia</a:t>
            </a:r>
            <a:r>
              <a:rPr lang="sk-SK" b="1" dirty="0" smtClean="0"/>
              <a:t>“.</a:t>
            </a:r>
          </a:p>
          <a:p>
            <a:r>
              <a:rPr lang="sk-SK" b="1" dirty="0" err="1" smtClean="0"/>
              <a:t>Obdržálek</a:t>
            </a:r>
            <a:r>
              <a:rPr lang="sk-SK" b="1" dirty="0" smtClean="0"/>
              <a:t> </a:t>
            </a:r>
            <a:r>
              <a:rPr lang="sk-SK" b="1" dirty="0"/>
              <a:t>(1996) </a:t>
            </a:r>
            <a:r>
              <a:rPr lang="sk-SK" b="1" dirty="0" smtClean="0"/>
              <a:t>- „</a:t>
            </a:r>
            <a:r>
              <a:rPr lang="sk-SK" b="1" dirty="0"/>
              <a:t>považujeme ich za prostriedky, ktoré slúžia na dokonalejšie a rýchlejšie pochopenie učiva</a:t>
            </a:r>
            <a:r>
              <a:rPr lang="sk-SK" b="1" dirty="0" smtClean="0"/>
              <a:t>“.</a:t>
            </a:r>
          </a:p>
          <a:p>
            <a:r>
              <a:rPr lang="sk-SK" b="1" dirty="0" err="1" smtClean="0"/>
              <a:t>Petlák</a:t>
            </a:r>
            <a:r>
              <a:rPr lang="sk-SK" b="1" dirty="0" smtClean="0"/>
              <a:t> </a:t>
            </a:r>
            <a:r>
              <a:rPr lang="sk-SK" b="1" dirty="0"/>
              <a:t>(1997) </a:t>
            </a:r>
            <a:r>
              <a:rPr lang="sk-SK" b="1" dirty="0" smtClean="0"/>
              <a:t>- „</a:t>
            </a:r>
            <a:r>
              <a:rPr lang="sk-SK" b="1" dirty="0"/>
              <a:t>prostriedky, ktoré slúžia k názornosti vyučovania, umožňujú dokonalejšie, rýchlejšie a komplexnejšie osvojenie učiva“.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46464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Delenie učebných pomôcok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k-SK" dirty="0"/>
              <a:t>Kožuchová </a:t>
            </a:r>
            <a:r>
              <a:rPr lang="sk-SK" dirty="0" smtClean="0"/>
              <a:t>- rozdeľuje </a:t>
            </a:r>
            <a:r>
              <a:rPr lang="sk-SK" dirty="0"/>
              <a:t>učebné pomôcky na:</a:t>
            </a:r>
            <a:endParaRPr lang="sk-SK" b="1" dirty="0"/>
          </a:p>
          <a:p>
            <a:pPr lvl="0"/>
            <a:r>
              <a:rPr lang="sk-SK" dirty="0"/>
              <a:t>skutočné predmety – materiál, pomôcky, nástroje, výrobky, prírodniny,</a:t>
            </a:r>
            <a:endParaRPr lang="sk-SK" b="1" dirty="0"/>
          </a:p>
          <a:p>
            <a:pPr lvl="0"/>
            <a:r>
              <a:rPr lang="sk-SK" dirty="0"/>
              <a:t>modely – modely dopravných prostriedkov, stavebných strojov,</a:t>
            </a:r>
            <a:endParaRPr lang="sk-SK" b="1" dirty="0"/>
          </a:p>
          <a:p>
            <a:pPr lvl="0"/>
            <a:r>
              <a:rPr lang="sk-SK" dirty="0"/>
              <a:t>zobrazenia – obrazy, náčrty, schémy, mapy, fotografie, ilustrácie v knihách, nástenky,</a:t>
            </a:r>
            <a:endParaRPr lang="sk-SK" b="1" dirty="0"/>
          </a:p>
          <a:p>
            <a:pPr lvl="0"/>
            <a:r>
              <a:rPr lang="sk-SK" dirty="0"/>
              <a:t>auditívne pomôcky – gramofónové nahrávky, magnetofónové nahrávky, CD nosiče, rozhlasové relácie,</a:t>
            </a:r>
            <a:endParaRPr lang="sk-SK" b="1" dirty="0"/>
          </a:p>
          <a:p>
            <a:pPr lvl="0"/>
            <a:r>
              <a:rPr lang="sk-SK" dirty="0"/>
              <a:t>vizuálne pomôcky – diapozitívy, diafilmy, transparentné fólie a ďalšie,</a:t>
            </a:r>
            <a:endParaRPr lang="sk-SK" b="1" dirty="0"/>
          </a:p>
          <a:p>
            <a:pPr lvl="0"/>
            <a:r>
              <a:rPr lang="sk-SK" dirty="0"/>
              <a:t>audiovizuálne pomôcky – filmy, videozáznamy, televízne programy</a:t>
            </a:r>
            <a:r>
              <a:rPr lang="sk-SK" dirty="0" smtClean="0"/>
              <a:t>, odborný </a:t>
            </a:r>
            <a:r>
              <a:rPr lang="sk-SK" dirty="0"/>
              <a:t>text – metodické príručky pre učiteľa, pracovné listy pre žiakov, odborné časopisy, žiacke časopisy, encyklopédie.  </a:t>
            </a:r>
            <a:endParaRPr lang="sk-SK" b="1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7387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Technické </a:t>
            </a:r>
            <a:r>
              <a:rPr lang="sk-SK" dirty="0"/>
              <a:t>zariadenia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/>
              <a:t>Termín integruje </a:t>
            </a:r>
            <a:r>
              <a:rPr lang="sk-SK" b="1" dirty="0"/>
              <a:t>prostriedky, ktoré sa stali nevyhnutnosťou v školskej praxi. Ide o využívanie všetkých prístrojov a technických prostriedkov, ku ktorým patria zvukové prístroje, film, informačné technológie a pod.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962079918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307</Words>
  <Application>Microsoft Office PowerPoint</Application>
  <PresentationFormat>Prezentácia na obrazovke (4:3)</PresentationFormat>
  <Paragraphs>69</Paragraphs>
  <Slides>11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11</vt:i4>
      </vt:variant>
    </vt:vector>
  </HeadingPairs>
  <TitlesOfParts>
    <vt:vector size="12" baseType="lpstr">
      <vt:lpstr>Motív Office</vt:lpstr>
      <vt:lpstr>Učebné pomôcky ako didaktické prostriedky </vt:lpstr>
      <vt:lpstr>Triedenie didaktických prostriedkov</vt:lpstr>
      <vt:lpstr>Didaktické materiálne prostriedky</vt:lpstr>
      <vt:lpstr>Triedenie materiálnych prostriedkov</vt:lpstr>
      <vt:lpstr>Funkcie materiálnych prostriedkov</vt:lpstr>
      <vt:lpstr>Funkcie materiálnych prostriedkov</vt:lpstr>
      <vt:lpstr>Učebné pomôcky</vt:lpstr>
      <vt:lpstr>Delenie učebných pomôcok</vt:lpstr>
      <vt:lpstr>Technické zariadenia</vt:lpstr>
      <vt:lpstr>Didaktická technika</vt:lpstr>
      <vt:lpstr> Význam materiálnych prostriedkov vyučovacieho procesu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Učebné pomôcky ako didaktické prostriedky</dc:title>
  <dc:creator>Mária</dc:creator>
  <cp:lastModifiedBy>Mária</cp:lastModifiedBy>
  <cp:revision>5</cp:revision>
  <dcterms:created xsi:type="dcterms:W3CDTF">2012-02-15T20:37:03Z</dcterms:created>
  <dcterms:modified xsi:type="dcterms:W3CDTF">2012-02-15T21:22:44Z</dcterms:modified>
</cp:coreProperties>
</file>