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3E0-69DE-43F4-A8D5-46142C2455E7}" type="datetimeFigureOut">
              <a:rPr lang="sk-SK" smtClean="0"/>
              <a:t>16. 2. 2012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50E4-BE39-41E2-98BB-A0BA57C97AD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29318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3E0-69DE-43F4-A8D5-46142C2455E7}" type="datetimeFigureOut">
              <a:rPr lang="sk-SK" smtClean="0"/>
              <a:t>16. 2. 2012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50E4-BE39-41E2-98BB-A0BA57C97AD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41881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3E0-69DE-43F4-A8D5-46142C2455E7}" type="datetimeFigureOut">
              <a:rPr lang="sk-SK" smtClean="0"/>
              <a:t>16. 2. 2012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50E4-BE39-41E2-98BB-A0BA57C97AD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12745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3E0-69DE-43F4-A8D5-46142C2455E7}" type="datetimeFigureOut">
              <a:rPr lang="sk-SK" smtClean="0"/>
              <a:t>16. 2. 2012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50E4-BE39-41E2-98BB-A0BA57C97AD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64869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3E0-69DE-43F4-A8D5-46142C2455E7}" type="datetimeFigureOut">
              <a:rPr lang="sk-SK" smtClean="0"/>
              <a:t>16. 2. 2012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50E4-BE39-41E2-98BB-A0BA57C97AD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1775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3E0-69DE-43F4-A8D5-46142C2455E7}" type="datetimeFigureOut">
              <a:rPr lang="sk-SK" smtClean="0"/>
              <a:t>16. 2. 2012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50E4-BE39-41E2-98BB-A0BA57C97AD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62305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3E0-69DE-43F4-A8D5-46142C2455E7}" type="datetimeFigureOut">
              <a:rPr lang="sk-SK" smtClean="0"/>
              <a:t>16. 2. 2012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50E4-BE39-41E2-98BB-A0BA57C97AD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44831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3E0-69DE-43F4-A8D5-46142C2455E7}" type="datetimeFigureOut">
              <a:rPr lang="sk-SK" smtClean="0"/>
              <a:t>16. 2. 2012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50E4-BE39-41E2-98BB-A0BA57C97AD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1082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3E0-69DE-43F4-A8D5-46142C2455E7}" type="datetimeFigureOut">
              <a:rPr lang="sk-SK" smtClean="0"/>
              <a:t>16. 2. 2012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50E4-BE39-41E2-98BB-A0BA57C97AD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10995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3E0-69DE-43F4-A8D5-46142C2455E7}" type="datetimeFigureOut">
              <a:rPr lang="sk-SK" smtClean="0"/>
              <a:t>16. 2. 2012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50E4-BE39-41E2-98BB-A0BA57C97AD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98707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3E0-69DE-43F4-A8D5-46142C2455E7}" type="datetimeFigureOut">
              <a:rPr lang="sk-SK" smtClean="0"/>
              <a:t>16. 2. 2012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50E4-BE39-41E2-98BB-A0BA57C97AD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67860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713E0-69DE-43F4-A8D5-46142C2455E7}" type="datetimeFigureOut">
              <a:rPr lang="sk-SK" smtClean="0"/>
              <a:t>16. 2. 2012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750E4-BE39-41E2-98BB-A0BA57C97AD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50393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/>
              <a:t/>
            </a:r>
            <a:br>
              <a:rPr lang="sk-SK" b="1" dirty="0" smtClean="0"/>
            </a:br>
            <a:r>
              <a:rPr lang="sk-SK" b="1" dirty="0" smtClean="0"/>
              <a:t>TECHNICKÉ </a:t>
            </a:r>
            <a:r>
              <a:rPr lang="sk-SK" b="1" dirty="0"/>
              <a:t>VZDELÁVANIE NA ZÁKLADNÝCH ŠKOLÁCH V </a:t>
            </a:r>
            <a:r>
              <a:rPr lang="sk-SK" b="1" dirty="0" smtClean="0"/>
              <a:t>SR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B050"/>
                </a:solidFill>
              </a:rPr>
              <a:t>doc. PaedDr. Mária Vargová, PhD.</a:t>
            </a:r>
            <a:endParaRPr lang="sk-SK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547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/>
              <a:t/>
            </a:r>
            <a:br>
              <a:rPr lang="sk-SK" b="1" dirty="0" smtClean="0"/>
            </a:br>
            <a:r>
              <a:rPr lang="sk-SK" sz="4000" b="1" dirty="0" smtClean="0"/>
              <a:t>Nižšie </a:t>
            </a:r>
            <a:r>
              <a:rPr lang="sk-SK" sz="4000" b="1" dirty="0"/>
              <a:t>sekundárne vzdelávanie </a:t>
            </a:r>
            <a:r>
              <a:rPr lang="sk-SK" sz="4000" b="1" dirty="0" smtClean="0"/>
              <a:t>ISCED 2</a:t>
            </a:r>
            <a:r>
              <a:rPr lang="sk-SK" i="1" dirty="0"/>
              <a:t/>
            </a:r>
            <a:br>
              <a:rPr lang="sk-SK" i="1" dirty="0"/>
            </a:br>
            <a:endParaRPr lang="sk-SK" dirty="0"/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</p:nvPr>
        </p:nvGraphicFramePr>
        <p:xfrm>
          <a:off x="694450" y="1600203"/>
          <a:ext cx="7755100" cy="452595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877550"/>
                <a:gridCol w="3877550"/>
              </a:tblGrid>
              <a:tr h="181670">
                <a:tc>
                  <a:txBody>
                    <a:bodyPr/>
                    <a:lstStyle/>
                    <a:p>
                      <a:pPr marL="342265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tabLst>
                          <a:tab pos="4324350" algn="l"/>
                        </a:tabLst>
                      </a:pPr>
                      <a:r>
                        <a:rPr lang="sk-SK" sz="1000" kern="1600">
                          <a:effectLst/>
                        </a:rPr>
                        <a:t>Vzdelávacia oblasť </a:t>
                      </a:r>
                      <a:endParaRPr lang="sk-SK" sz="1000" b="1" kern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  <a:tc>
                  <a:txBody>
                    <a:bodyPr/>
                    <a:lstStyle/>
                    <a:p>
                      <a:pPr marL="342265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tabLst>
                          <a:tab pos="4324350" algn="l"/>
                        </a:tabLst>
                      </a:pPr>
                      <a:r>
                        <a:rPr lang="sk-SK" sz="1000" kern="1600">
                          <a:effectLst/>
                        </a:rPr>
                        <a:t>Predmety </a:t>
                      </a:r>
                      <a:endParaRPr lang="sk-SK" sz="1000" b="1" kern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</a:tr>
              <a:tr h="181670">
                <a:tc rowSpan="3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k-SK" sz="1000">
                          <a:effectLst/>
                        </a:rPr>
                        <a:t>Jazyk a komunikácia 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slovenský jazyk a  literatúra 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</a:tr>
              <a:tr h="341081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prvý cudzí jazyk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</a:tr>
              <a:tr h="181670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 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</a:tr>
              <a:tr h="181670">
                <a:tc rowSpan="3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k-SK" sz="1000">
                          <a:effectLst/>
                        </a:rPr>
                        <a:t>Človek a príroda 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fyzika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</a:tr>
              <a:tr h="181670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chémia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</a:tr>
              <a:tr h="181670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biológia 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</a:tr>
              <a:tr h="181670">
                <a:tc rowSpan="3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k-SK" sz="1000">
                          <a:effectLst/>
                        </a:rPr>
                        <a:t>Človek a spoločnosť 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dejepis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</a:tr>
              <a:tr h="181670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geografia 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</a:tr>
              <a:tr h="363341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občianska náuka </a:t>
                      </a:r>
                      <a:endParaRPr lang="sk-SK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 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</a:tr>
              <a:tr h="18167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k-SK" sz="1000">
                          <a:effectLst/>
                        </a:rPr>
                        <a:t>Človek a hodnoty  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etická výchova /náboženská výchova  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</a:tr>
              <a:tr h="181670">
                <a:tc rowSpan="2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k-SK" sz="1000">
                          <a:effectLst/>
                        </a:rPr>
                        <a:t>Matematika  a práca s informáciami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matematika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</a:tr>
              <a:tr h="181670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informatika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</a:tr>
              <a:tr h="369803">
                <a:tc rowSpan="4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k-SK" sz="1000">
                          <a:effectLst/>
                          <a:highlight>
                            <a:srgbClr val="00FF00"/>
                          </a:highlight>
                        </a:rPr>
                        <a:t>Človek a  svet práce 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  <a:highlight>
                            <a:srgbClr val="00FF00"/>
                          </a:highlight>
                        </a:rPr>
                        <a:t> 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</a:tr>
              <a:tr h="181670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  <a:highlight>
                            <a:srgbClr val="00FF00"/>
                          </a:highlight>
                        </a:rPr>
                        <a:t>svet práce  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</a:tr>
              <a:tr h="181670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  <a:highlight>
                            <a:srgbClr val="00FF00"/>
                          </a:highlight>
                        </a:rPr>
                        <a:t>technika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</a:tr>
              <a:tr h="181670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  <a:highlight>
                            <a:srgbClr val="00FF00"/>
                          </a:highlight>
                        </a:rPr>
                        <a:t> 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</a:tr>
              <a:tr h="181670">
                <a:tc rowSpan="3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k-SK" sz="1000">
                          <a:effectLst/>
                        </a:rPr>
                        <a:t>Umenie a kultúra 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výtvarná výchova 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</a:tr>
              <a:tr h="181670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hudobná výchova 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</a:tr>
              <a:tr h="181670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výchova umením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</a:tr>
              <a:tr h="36334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k-SK" sz="1000">
                          <a:effectLst/>
                        </a:rPr>
                        <a:t>Zdravie a pohyb </a:t>
                      </a:r>
                      <a:endParaRPr lang="sk-SK" sz="110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 </a:t>
                      </a:r>
                      <a:endParaRPr lang="sk-SK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 </a:t>
                      </a:r>
                      <a:endParaRPr lang="sk-SK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telesná a športová výchova </a:t>
                      </a:r>
                      <a:endParaRPr lang="sk-SK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626" marR="64626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93738" y="1600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42792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k-S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943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Kurikulárne</a:t>
            </a:r>
            <a:r>
              <a:rPr lang="sk-SK" dirty="0" smtClean="0"/>
              <a:t> </a:t>
            </a:r>
            <a:r>
              <a:rPr lang="sk-SK" dirty="0"/>
              <a:t>zmeny 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sk-SK" dirty="0"/>
              <a:t>zníženie počtu vyučovacích hodín technicky orientovaných </a:t>
            </a:r>
            <a:r>
              <a:rPr lang="sk-SK" dirty="0" smtClean="0"/>
              <a:t>predmetov,</a:t>
            </a:r>
          </a:p>
          <a:p>
            <a:pPr>
              <a:buFont typeface="Wingdings" pitchFamily="2" charset="2"/>
              <a:buChar char="Ø"/>
            </a:pPr>
            <a:r>
              <a:rPr lang="sk-SK" dirty="0"/>
              <a:t>zrušenie predmetu Pracovné vyučovanie v 3. ročníku v primárnom vzdelávaní, predmet zostal len v 4. ročníku s jednohodinovou dotáciou </a:t>
            </a:r>
            <a:r>
              <a:rPr lang="sk-SK" dirty="0" smtClean="0"/>
              <a:t>týždenne (1h/t).</a:t>
            </a:r>
          </a:p>
          <a:p>
            <a:pPr>
              <a:buFont typeface="Wingdings" pitchFamily="2" charset="2"/>
              <a:buChar char="Ø"/>
            </a:pPr>
            <a:r>
              <a:rPr lang="sk-SK" dirty="0"/>
              <a:t>predmet Technická výchova bol zrušený v 5., 6. a 9. ročníku. Zostal len v 7. a 8. ročníku s dotáciou 0,5 hodiny </a:t>
            </a:r>
            <a:r>
              <a:rPr lang="sk-SK" dirty="0" smtClean="0"/>
              <a:t>týždenne,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názov </a:t>
            </a:r>
            <a:r>
              <a:rPr lang="sk-SK" dirty="0"/>
              <a:t>predmetu Technická výchova sa zmenil na názov Technika. </a:t>
            </a:r>
          </a:p>
        </p:txBody>
      </p:sp>
    </p:spTree>
    <p:extLst>
      <p:ext uri="{BB962C8B-B14F-4D97-AF65-F5344CB8AC3E}">
        <p14:creationId xmlns:p14="http://schemas.microsoft.com/office/powerpoint/2010/main" val="197744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3600" b="1" dirty="0"/>
              <a:t>Prehľad počtu vyučovacích hodín v technicky orientovaných predmetoch </a:t>
            </a:r>
            <a:endParaRPr lang="sk-SK" sz="3600" dirty="0"/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3511665"/>
              </p:ext>
            </p:extLst>
          </p:nvPr>
        </p:nvGraphicFramePr>
        <p:xfrm>
          <a:off x="971601" y="1760061"/>
          <a:ext cx="7344814" cy="399592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15269"/>
                <a:gridCol w="960933"/>
                <a:gridCol w="960933"/>
                <a:gridCol w="960181"/>
                <a:gridCol w="858514"/>
                <a:gridCol w="960933"/>
                <a:gridCol w="960933"/>
                <a:gridCol w="106711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Roč.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2007/2008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2008/2009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2009/2010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2010/2011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2011/2012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Zložka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Predmet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1.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2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2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2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2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2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Technické práce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prvouka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2.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2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2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2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2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2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Technické práce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prvouka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3.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-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-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Technické práce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Pracovné vyučovanie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4.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Technické práce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Pracovné vyučovanie</a:t>
                      </a:r>
                      <a:endParaRPr lang="sk-SK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5.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-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-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-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-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Technická výchova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Technická výchova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6.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-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-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-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Technická výchova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Technická výchova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7.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0,5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0,5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Technická výchova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Technika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8.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0,5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Technická výchova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Technika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9.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-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Technická výchova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Technická výchova</a:t>
                      </a:r>
                      <a:endParaRPr lang="sk-SK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76375" y="17605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k-S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664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8- ročné gymnáziá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sk-SK" dirty="0"/>
              <a:t>V učebných plánoch do roku 2008 úplne absentoval predmet technická výchova</a:t>
            </a:r>
            <a:r>
              <a:rPr lang="sk-SK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V</a:t>
            </a:r>
            <a:r>
              <a:rPr lang="sk-SK" dirty="0"/>
              <a:t> rámci </a:t>
            </a:r>
            <a:r>
              <a:rPr lang="sk-SK" dirty="0" err="1"/>
              <a:t>kurikulárnej</a:t>
            </a:r>
            <a:r>
              <a:rPr lang="sk-SK" dirty="0"/>
              <a:t> reformy u 8– ročných gymnázií </a:t>
            </a:r>
            <a:r>
              <a:rPr lang="sk-SK" dirty="0" smtClean="0"/>
              <a:t>technické </a:t>
            </a:r>
            <a:r>
              <a:rPr lang="sk-SK" dirty="0"/>
              <a:t>vzdelávanie je od školského roka 2009/2010 zabezpečené vzdelávacou oblasťou Človek a svet práce a predmetom Technika s dotáciou jedna hodina týždenne v 2. a 3. ročníku (6. a 7. roč. ZŠ</a:t>
            </a:r>
            <a:r>
              <a:rPr lang="sk-SK" dirty="0" smtClean="0"/>
              <a:t>),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zmena nezodpovedá </a:t>
            </a:r>
            <a:r>
              <a:rPr lang="sk-SK" dirty="0" err="1" smtClean="0"/>
              <a:t>kurikulárnym</a:t>
            </a:r>
            <a:r>
              <a:rPr lang="sk-SK" dirty="0" smtClean="0"/>
              <a:t> </a:t>
            </a:r>
            <a:r>
              <a:rPr lang="sk-SK" dirty="0"/>
              <a:t>dokumentom pre nižšie sekundárne vzdelávanie, kde predmet Technika je zaradený do 7. a 8. ročníka.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3278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4098" name="Picture 2" descr="F:\Fotky-mami\Snímky\Snímka0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680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5122" name="Picture 2" descr="F:\Fotky-mami\Snímky\Snímka0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948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6147" name="Picture 3" descr="F:\Fotky-mami\Snímky\Snímka1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984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Zástupný symbol obsahu 3" descr="E:\lego1\lego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5796" y="1706029"/>
            <a:ext cx="5752407" cy="4314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527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Zástupný symbol obsahu 3" descr="E:\lego1\lego1 02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0646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Technické </a:t>
            </a:r>
            <a:r>
              <a:rPr lang="sk-SK" dirty="0"/>
              <a:t>vzdelávanie od roku </a:t>
            </a:r>
            <a:r>
              <a:rPr lang="sk-SK" dirty="0" smtClean="0"/>
              <a:t>1989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k-SK" dirty="0" smtClean="0"/>
              <a:t>Uskutočnila </a:t>
            </a:r>
            <a:r>
              <a:rPr lang="sk-SK" dirty="0" smtClean="0"/>
              <a:t>sa </a:t>
            </a:r>
            <a:r>
              <a:rPr lang="sk-SK" dirty="0" smtClean="0"/>
              <a:t>transformácia spoločnosti:</a:t>
            </a:r>
          </a:p>
          <a:p>
            <a:pPr marL="0" indent="0">
              <a:buNone/>
            </a:pPr>
            <a:r>
              <a:rPr lang="sk-SK" b="1" dirty="0" smtClean="0"/>
              <a:t>Pozitívne stránky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 odpolitizovanie </a:t>
            </a:r>
            <a:r>
              <a:rPr lang="sk-SK" dirty="0"/>
              <a:t>škôl</a:t>
            </a:r>
            <a:r>
              <a:rPr lang="sk-SK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vo </a:t>
            </a:r>
            <a:r>
              <a:rPr lang="sk-SK" dirty="0"/>
              <a:t>veľkej miere zakladanie súkromných a cirkevných </a:t>
            </a:r>
            <a:r>
              <a:rPr lang="sk-SK" dirty="0" smtClean="0"/>
              <a:t>škôl,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umožnenie </a:t>
            </a:r>
            <a:r>
              <a:rPr lang="sk-SK" dirty="0"/>
              <a:t>učiteľom dostať sa na odborné stáže do </a:t>
            </a:r>
            <a:r>
              <a:rPr lang="sk-SK" dirty="0" smtClean="0"/>
              <a:t>zahraničia,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pre učiteľa </a:t>
            </a:r>
            <a:r>
              <a:rPr lang="sk-SK" dirty="0" smtClean="0"/>
              <a:t>bola možnosť </a:t>
            </a:r>
            <a:r>
              <a:rPr lang="sk-SK" dirty="0"/>
              <a:t>upravovať učebné osnovy predmetu tak, aby ich mohol inovovať až do </a:t>
            </a:r>
            <a:r>
              <a:rPr lang="sk-SK" dirty="0" smtClean="0"/>
              <a:t>rozsahu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30 </a:t>
            </a:r>
            <a:r>
              <a:rPr lang="sk-SK" dirty="0"/>
              <a:t>%, aby si mohol zvoliť metódy a organizačné formy </a:t>
            </a:r>
            <a:r>
              <a:rPr lang="sk-SK" dirty="0" smtClean="0"/>
              <a:t> podľa </a:t>
            </a:r>
            <a:r>
              <a:rPr lang="sk-SK" dirty="0"/>
              <a:t>vlastnej voľby, a aby si mohol zvoliť alebo upraviť prostredie, kde chcel </a:t>
            </a:r>
            <a:r>
              <a:rPr lang="sk-SK" dirty="0" smtClean="0"/>
              <a:t>vyučovať.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35829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k-SK" b="1" dirty="0" smtClean="0"/>
              <a:t>Negatívn</a:t>
            </a:r>
            <a:r>
              <a:rPr lang="sk-SK" b="1" dirty="0" smtClean="0"/>
              <a:t>e stránky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pretrvávajúce </a:t>
            </a:r>
            <a:r>
              <a:rPr lang="sk-SK" dirty="0"/>
              <a:t>slabé financovanie škôl, </a:t>
            </a:r>
            <a:endParaRPr lang="sk-SK" dirty="0" smtClean="0"/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nedostatočné zabezpečenie </a:t>
            </a:r>
            <a:r>
              <a:rPr lang="sk-SK" dirty="0"/>
              <a:t>materiálnych prostriedkov učebného procesu a </a:t>
            </a:r>
            <a:r>
              <a:rPr lang="sk-SK" dirty="0" smtClean="0"/>
              <a:t>nedostatočné vybavenie </a:t>
            </a:r>
            <a:r>
              <a:rPr lang="sk-SK" dirty="0"/>
              <a:t>odborných </a:t>
            </a:r>
            <a:r>
              <a:rPr lang="sk-SK" dirty="0" smtClean="0"/>
              <a:t>učební (nedostatok </a:t>
            </a:r>
            <a:r>
              <a:rPr lang="sk-SK" dirty="0"/>
              <a:t>učebných pomôcok, nedostatok </a:t>
            </a:r>
            <a:r>
              <a:rPr lang="sk-SK" dirty="0" smtClean="0"/>
              <a:t>technického a iného materiálu</a:t>
            </a:r>
            <a:r>
              <a:rPr lang="sk-SK" dirty="0"/>
              <a:t>, nástrojov, dôležitých pre výučbu predmetov pracovné vyučovanie a technická výchova a nedostatočné vybavenie školských dielní, prípadne postupné ich zrušenie</a:t>
            </a:r>
            <a:r>
              <a:rPr lang="sk-SK" dirty="0" smtClean="0"/>
              <a:t>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49137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Štátny program výchovy a vzdelávania 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sk-SK" dirty="0" smtClean="0"/>
              <a:t>Je platný s </a:t>
            </a:r>
            <a:r>
              <a:rPr lang="sk-SK" dirty="0"/>
              <a:t>účinnosťou od </a:t>
            </a:r>
            <a:r>
              <a:rPr lang="sk-SK" dirty="0" smtClean="0"/>
              <a:t>1.9.2008,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Nadviazal n</a:t>
            </a:r>
            <a:r>
              <a:rPr lang="sk-SK" dirty="0" smtClean="0"/>
              <a:t>a </a:t>
            </a:r>
            <a:r>
              <a:rPr lang="sk-SK" dirty="0"/>
              <a:t>Národný program výchovy a vzdelávania – Projekt Milénium (2000 – 2015</a:t>
            </a:r>
            <a:r>
              <a:rPr lang="sk-SK" dirty="0" smtClean="0"/>
              <a:t>), 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nahradil </a:t>
            </a:r>
            <a:r>
              <a:rPr lang="sk-SK" dirty="0"/>
              <a:t>pôvodný školský zákon z roku </a:t>
            </a:r>
            <a:r>
              <a:rPr lang="sk-SK" dirty="0" smtClean="0"/>
              <a:t>1984,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snaha </a:t>
            </a:r>
            <a:r>
              <a:rPr lang="sk-SK" dirty="0"/>
              <a:t>premeniť tradičnú školu na školu </a:t>
            </a:r>
            <a:r>
              <a:rPr lang="sk-SK" dirty="0" smtClean="0"/>
              <a:t>modernú,</a:t>
            </a:r>
          </a:p>
          <a:p>
            <a:pPr>
              <a:buFont typeface="Wingdings" pitchFamily="2" charset="2"/>
              <a:buChar char="Ø"/>
            </a:pPr>
            <a:r>
              <a:rPr lang="sk-SK" dirty="0"/>
              <a:t>je kľúčový dokument, ktorý konkretizuje požiadavky štátu s vymedzením cieľov, obsahu a očakávaných výstupov v oblasti </a:t>
            </a:r>
            <a:r>
              <a:rPr lang="sk-SK" dirty="0" err="1"/>
              <a:t>predprimárneho</a:t>
            </a:r>
            <a:r>
              <a:rPr lang="sk-SK" dirty="0"/>
              <a:t>, primárneho, nižšieho a vyššieho sekundárneho </a:t>
            </a:r>
            <a:r>
              <a:rPr lang="sk-SK" dirty="0" smtClean="0"/>
              <a:t>vzdelávania.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034372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Dvojúrovňový </a:t>
            </a:r>
            <a:r>
              <a:rPr lang="sk-SK" dirty="0"/>
              <a:t>model </a:t>
            </a:r>
            <a:r>
              <a:rPr lang="sk-SK" dirty="0" err="1"/>
              <a:t>kurikula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sk-SK" b="1" dirty="0" smtClean="0"/>
              <a:t>Pre základné školy platí:</a:t>
            </a:r>
          </a:p>
          <a:p>
            <a:pPr lvl="0">
              <a:buFont typeface="Wingdings" pitchFamily="2" charset="2"/>
              <a:buChar char="Ø"/>
            </a:pPr>
            <a:r>
              <a:rPr lang="sk-SK" dirty="0" smtClean="0"/>
              <a:t>štátne </a:t>
            </a:r>
            <a:r>
              <a:rPr lang="sk-SK" dirty="0" err="1"/>
              <a:t>kurikulum</a:t>
            </a:r>
            <a:r>
              <a:rPr lang="sk-SK" dirty="0"/>
              <a:t> (štátny vzdelávací program),</a:t>
            </a:r>
          </a:p>
          <a:p>
            <a:pPr lvl="0">
              <a:buFont typeface="Wingdings" pitchFamily="2" charset="2"/>
              <a:buChar char="Ø"/>
            </a:pPr>
            <a:r>
              <a:rPr lang="sk-SK" dirty="0"/>
              <a:t>školské </a:t>
            </a:r>
            <a:r>
              <a:rPr lang="sk-SK" dirty="0" err="1"/>
              <a:t>kurikulum</a:t>
            </a:r>
            <a:r>
              <a:rPr lang="sk-SK" dirty="0"/>
              <a:t> (školský vzdelávací program).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V</a:t>
            </a:r>
            <a:r>
              <a:rPr lang="sk-SK" dirty="0"/>
              <a:t> štátnom vzdelávacom programe na osvojenie kmeňového čiže základného učiva je potrebných iba cca 60 % časovej dotácie. </a:t>
            </a:r>
            <a:endParaRPr lang="sk-SK" dirty="0" smtClean="0"/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„</a:t>
            </a:r>
            <a:r>
              <a:rPr lang="sk-SK" dirty="0"/>
              <a:t>priemerní žiaci vyučovaní priemerným učiteľom si ho dokážu osvojiť približne za 60 % -nej časovej dotácie príslušného vyučovacieho predmetu“ (Turek, 2000, s. 102). </a:t>
            </a:r>
          </a:p>
        </p:txBody>
      </p:sp>
    </p:spTree>
    <p:extLst>
      <p:ext uri="{BB962C8B-B14F-4D97-AF65-F5344CB8AC3E}">
        <p14:creationId xmlns:p14="http://schemas.microsoft.com/office/powerpoint/2010/main" val="212725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sk-SK" dirty="0"/>
              <a:t>časová dotácia (40 %) je v právomoci škôl, ktoré si môžu podľa miestnych podmienok vytvárať </a:t>
            </a:r>
            <a:r>
              <a:rPr lang="sk-SK" b="1" dirty="0"/>
              <a:t>školské </a:t>
            </a:r>
            <a:r>
              <a:rPr lang="sk-SK" b="1" dirty="0" err="1"/>
              <a:t>kurikulum</a:t>
            </a:r>
            <a:r>
              <a:rPr lang="sk-SK" dirty="0"/>
              <a:t>. Vytváraním vlastných programov sa tak zvýši profesionalita škôl a ich zodpovednosť. </a:t>
            </a:r>
          </a:p>
        </p:txBody>
      </p:sp>
    </p:spTree>
    <p:extLst>
      <p:ext uri="{BB962C8B-B14F-4D97-AF65-F5344CB8AC3E}">
        <p14:creationId xmlns:p14="http://schemas.microsoft.com/office/powerpoint/2010/main" val="2320463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Pozitívna stránka školského </a:t>
            </a:r>
            <a:r>
              <a:rPr lang="sk-SK" dirty="0" err="1"/>
              <a:t>kurikula</a:t>
            </a:r>
            <a:r>
              <a:rPr lang="sk-SK" dirty="0"/>
              <a:t> 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sk-SK" dirty="0"/>
              <a:t>tvoria ho samotné školy s dôrazom na miestne podmienky a potreby podporujúce individuálnu voľbu žiakov,</a:t>
            </a:r>
          </a:p>
          <a:p>
            <a:pPr lvl="0">
              <a:buFont typeface="Wingdings" pitchFamily="2" charset="2"/>
              <a:buChar char="Ø"/>
            </a:pPr>
            <a:r>
              <a:rPr lang="sk-SK" dirty="0"/>
              <a:t>je možnosť prispôsobiť školské vzdelávanie potrebám žiakov, prihliadať napr. na nadané deti, handicapované deti a deti zo sociálne znevýhodnených rodín.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21985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Primárne </a:t>
            </a:r>
            <a:r>
              <a:rPr lang="sk-SK" dirty="0"/>
              <a:t>vzdelávanie ISCED 1</a:t>
            </a:r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1391590"/>
              </p:ext>
            </p:extLst>
          </p:nvPr>
        </p:nvGraphicFramePr>
        <p:xfrm>
          <a:off x="1187624" y="1484785"/>
          <a:ext cx="6912768" cy="424847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528290"/>
                <a:gridCol w="3384478"/>
              </a:tblGrid>
              <a:tr h="60655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k-SK" sz="1050">
                          <a:effectLst/>
                        </a:rPr>
                        <a:t>V</a:t>
                      </a:r>
                      <a:r>
                        <a:rPr lang="sk-SK" sz="900">
                          <a:effectLst/>
                        </a:rPr>
                        <a:t>ZDELÁVACIA OBLASŤ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k-SK" sz="900">
                          <a:effectLst/>
                        </a:rPr>
                        <a:t>PREDMETY</a:t>
                      </a:r>
                      <a:endParaRPr lang="sk-SK" sz="12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k-SK" sz="1050">
                          <a:effectLst/>
                        </a:rPr>
                        <a:t> 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5856">
                <a:tc rowSpan="2"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k-SK" sz="1050">
                          <a:effectLst/>
                        </a:rPr>
                        <a:t>J</a:t>
                      </a:r>
                      <a:r>
                        <a:rPr lang="sk-SK" sz="900">
                          <a:effectLst/>
                        </a:rPr>
                        <a:t>AZYK A KOMUNIKÁCIA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k-SK" sz="900">
                          <a:effectLst/>
                        </a:rPr>
                        <a:t>SLOVENSKÝ JAZYK A LITERATÚRA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9948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k-SK" sz="900">
                          <a:effectLst/>
                        </a:rPr>
                        <a:t>PRVÝ CUDZÍ JAZYK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9948">
                <a:tc rowSpan="2"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k-SK" sz="1050">
                          <a:effectLst/>
                        </a:rPr>
                        <a:t>M</a:t>
                      </a:r>
                      <a:r>
                        <a:rPr lang="sk-SK" sz="900">
                          <a:effectLst/>
                        </a:rPr>
                        <a:t>ATEMATIKA A PRÁCA S INFORMÁCIAMI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k-SK" sz="900">
                          <a:effectLst/>
                        </a:rPr>
                        <a:t>MATEMATIKA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9948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k-SK" sz="900">
                          <a:effectLst/>
                        </a:rPr>
                        <a:t>INFORMATICKÁ VÝCHOVA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9948">
                <a:tc rowSpan="2"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k-SK" sz="1050">
                          <a:effectLst/>
                        </a:rPr>
                        <a:t>P</a:t>
                      </a:r>
                      <a:r>
                        <a:rPr lang="sk-SK" sz="900">
                          <a:effectLst/>
                        </a:rPr>
                        <a:t>RÍRODA A SPOLOČNOSŤ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k-SK" sz="900">
                          <a:effectLst/>
                        </a:rPr>
                        <a:t>PRÍRODOVEDA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9948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k-SK" sz="900">
                          <a:effectLst/>
                        </a:rPr>
                        <a:t>VLASTIVEDA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321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k-SK" sz="1050" dirty="0">
                          <a:effectLst/>
                        </a:rPr>
                        <a:t>Č</a:t>
                      </a:r>
                      <a:r>
                        <a:rPr lang="sk-SK" sz="900" dirty="0">
                          <a:effectLst/>
                        </a:rPr>
                        <a:t>LOVEK A HODNOTY</a:t>
                      </a:r>
                      <a:endParaRPr lang="sk-SK" sz="12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k-SK" sz="1050" dirty="0">
                          <a:effectLst/>
                        </a:rPr>
                        <a:t> </a:t>
                      </a:r>
                      <a:endParaRPr lang="sk-SK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k-SK" sz="900">
                          <a:effectLst/>
                        </a:rPr>
                        <a:t>ETICKÁ VÝCHOVA </a:t>
                      </a:r>
                      <a:r>
                        <a:rPr lang="sk-SK" sz="1050">
                          <a:effectLst/>
                        </a:rPr>
                        <a:t>/</a:t>
                      </a:r>
                      <a:endParaRPr lang="sk-SK" sz="12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k-SK" sz="900">
                          <a:effectLst/>
                        </a:rPr>
                        <a:t>NÁBOŽENSKÁ VÝCHOVA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660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k-SK" sz="1050">
                          <a:effectLst/>
                          <a:highlight>
                            <a:srgbClr val="00FF00"/>
                          </a:highlight>
                        </a:rPr>
                        <a:t>Č</a:t>
                      </a:r>
                      <a:r>
                        <a:rPr lang="sk-SK" sz="900">
                          <a:effectLst/>
                          <a:highlight>
                            <a:srgbClr val="00FF00"/>
                          </a:highlight>
                        </a:rPr>
                        <a:t>LOVEK A SVET PRÁCE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k-SK" sz="900">
                          <a:effectLst/>
                          <a:highlight>
                            <a:srgbClr val="00FF00"/>
                          </a:highlight>
                        </a:rPr>
                        <a:t>PRACOVNÉ VYUČOVANIE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9948">
                <a:tc rowSpan="2"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k-SK" sz="1050">
                          <a:effectLst/>
                        </a:rPr>
                        <a:t>U</a:t>
                      </a:r>
                      <a:r>
                        <a:rPr lang="sk-SK" sz="900">
                          <a:effectLst/>
                        </a:rPr>
                        <a:t>MENIE A KULTÚRA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k-SK" sz="900">
                          <a:effectLst/>
                        </a:rPr>
                        <a:t>HUDOBNÁ VÝCHOVA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9948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k-SK" sz="900">
                          <a:effectLst/>
                        </a:rPr>
                        <a:t>VÝTVARNÁ VÝCHOVA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660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k-SK" sz="1050">
                          <a:effectLst/>
                        </a:rPr>
                        <a:t>Z</a:t>
                      </a:r>
                      <a:r>
                        <a:rPr lang="sk-SK" sz="900">
                          <a:effectLst/>
                        </a:rPr>
                        <a:t>DRAVIE A POHYB</a:t>
                      </a:r>
                      <a:endParaRPr lang="sk-SK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k-SK" sz="900" dirty="0">
                          <a:effectLst/>
                        </a:rPr>
                        <a:t>TELESNÁ VÝCHOVA</a:t>
                      </a:r>
                      <a:endParaRPr lang="sk-SK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85950" y="22844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k-S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141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k-SK" dirty="0"/>
              <a:t>Predmet </a:t>
            </a:r>
            <a:r>
              <a:rPr lang="sk-SK" b="1" dirty="0"/>
              <a:t>Pracovné vyučovanie </a:t>
            </a:r>
            <a:r>
              <a:rPr lang="sk-SK" dirty="0"/>
              <a:t>patrí do vzdelávacej oblasti </a:t>
            </a:r>
            <a:r>
              <a:rPr lang="sk-SK" b="1" dirty="0"/>
              <a:t>Človek a svet práce</a:t>
            </a:r>
            <a:r>
              <a:rPr lang="sk-SK" b="1" dirty="0" smtClean="0"/>
              <a:t>.</a:t>
            </a:r>
          </a:p>
          <a:p>
            <a:pPr marL="0" indent="0">
              <a:buNone/>
            </a:pPr>
            <a:r>
              <a:rPr lang="sk-SK" dirty="0" smtClean="0"/>
              <a:t>Oblasť </a:t>
            </a:r>
            <a:r>
              <a:rPr lang="sk-SK" dirty="0"/>
              <a:t>zahŕňa návrhy pracovných činností a technológií, ktoré by mali viesť žiakov k získaniu základných  zručností v rôznych oblastiach ľudskej  činnosti, ku ktorým </a:t>
            </a:r>
            <a:r>
              <a:rPr lang="sk-SK" dirty="0" smtClean="0"/>
              <a:t>patrí:</a:t>
            </a:r>
          </a:p>
          <a:p>
            <a:pPr>
              <a:buFont typeface="Wingdings" pitchFamily="2" charset="2"/>
              <a:buChar char="Ø"/>
            </a:pPr>
            <a:r>
              <a:rPr lang="sk-SK" b="1" i="1" dirty="0" smtClean="0"/>
              <a:t>tvorivé </a:t>
            </a:r>
            <a:r>
              <a:rPr lang="sk-SK" b="1" i="1" dirty="0"/>
              <a:t>využitie </a:t>
            </a:r>
            <a:r>
              <a:rPr lang="sk-SK" dirty="0"/>
              <a:t> </a:t>
            </a:r>
            <a:r>
              <a:rPr lang="sk-SK" b="1" i="1" dirty="0"/>
              <a:t>technických  </a:t>
            </a:r>
            <a:r>
              <a:rPr lang="sk-SK" b="1" i="1" dirty="0" smtClean="0"/>
              <a:t>materiálov,</a:t>
            </a:r>
          </a:p>
          <a:p>
            <a:pPr>
              <a:buFont typeface="Wingdings" pitchFamily="2" charset="2"/>
              <a:buChar char="Ø"/>
            </a:pPr>
            <a:r>
              <a:rPr lang="sk-SK" b="1" i="1" dirty="0" smtClean="0"/>
              <a:t>základy </a:t>
            </a:r>
            <a:r>
              <a:rPr lang="sk-SK" b="1" i="1" dirty="0"/>
              <a:t>konštruovania</a:t>
            </a:r>
            <a:r>
              <a:rPr lang="sk-SK" b="1" i="1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sk-SK" b="1" i="1" dirty="0" smtClean="0"/>
              <a:t>stravovanie </a:t>
            </a:r>
            <a:r>
              <a:rPr lang="sk-SK" b="1" i="1" dirty="0"/>
              <a:t>a príprava jedál</a:t>
            </a:r>
            <a:r>
              <a:rPr lang="sk-SK" b="1" i="1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sk-SK" b="1" i="1" dirty="0" smtClean="0"/>
              <a:t>starostlivosť </a:t>
            </a:r>
            <a:r>
              <a:rPr lang="sk-SK" b="1" i="1" dirty="0"/>
              <a:t>o životné prostredie</a:t>
            </a:r>
            <a:r>
              <a:rPr lang="sk-SK" b="1" i="1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sk-SK" b="1" i="1" dirty="0" smtClean="0"/>
              <a:t>ľudové </a:t>
            </a:r>
            <a:r>
              <a:rPr lang="sk-SK" b="1" i="1" dirty="0"/>
              <a:t>tradície a remeslá.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134787294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346</Words>
  <Application>Microsoft Office PowerPoint</Application>
  <PresentationFormat>Prezentácia na obrazovke (4:3)</PresentationFormat>
  <Paragraphs>184</Paragraphs>
  <Slides>18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18</vt:i4>
      </vt:variant>
    </vt:vector>
  </HeadingPairs>
  <TitlesOfParts>
    <vt:vector size="19" baseType="lpstr">
      <vt:lpstr>Motív Office</vt:lpstr>
      <vt:lpstr> TECHNICKÉ VZDELÁVANIE NA ZÁKLADNÝCH ŠKOLÁCH V SR </vt:lpstr>
      <vt:lpstr>Technické vzdelávanie od roku 1989</vt:lpstr>
      <vt:lpstr>Prezentácia programu PowerPoint</vt:lpstr>
      <vt:lpstr>Štátny program výchovy a vzdelávania </vt:lpstr>
      <vt:lpstr>Dvojúrovňový model kurikula</vt:lpstr>
      <vt:lpstr>Prezentácia programu PowerPoint</vt:lpstr>
      <vt:lpstr>Pozitívna stránka školského kurikula </vt:lpstr>
      <vt:lpstr>Primárne vzdelávanie ISCED 1</vt:lpstr>
      <vt:lpstr>Prezentácia programu PowerPoint</vt:lpstr>
      <vt:lpstr> Nižšie sekundárne vzdelávanie ISCED 2 </vt:lpstr>
      <vt:lpstr>Kurikulárne zmeny </vt:lpstr>
      <vt:lpstr>Prehľad počtu vyučovacích hodín v technicky orientovaných predmetoch </vt:lpstr>
      <vt:lpstr>8- ročné gymnáziá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TECHNICKÉ VZDELÁVANIE NA ZÁKLADNÝCH ŠKOLÁCH V SR</dc:title>
  <dc:creator>Mária</dc:creator>
  <cp:lastModifiedBy>Mária</cp:lastModifiedBy>
  <cp:revision>6</cp:revision>
  <dcterms:created xsi:type="dcterms:W3CDTF">2012-02-16T19:19:40Z</dcterms:created>
  <dcterms:modified xsi:type="dcterms:W3CDTF">2012-02-16T20:14:25Z</dcterms:modified>
</cp:coreProperties>
</file>