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6AC8F-8F49-415F-96CC-681345062BE6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6B04-7BD9-43DB-AAAC-7403C99BE07B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Organizačné formy vyučovania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doc. PaedDr. Mária Vargová, PhD.</a:t>
            </a:r>
            <a:endParaRPr lang="sk-SK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latin typeface="Times New Roman" pitchFamily="18" charset="0"/>
              </a:rPr>
              <a:t>Ako postupovať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sk-SK" dirty="0" smtClean="0">
                <a:latin typeface="Times New Roman" pitchFamily="18" charset="0"/>
              </a:rPr>
              <a:t>Podľa G. </a:t>
            </a:r>
            <a:r>
              <a:rPr lang="sk-SK" dirty="0" err="1" smtClean="0">
                <a:latin typeface="Times New Roman" pitchFamily="18" charset="0"/>
              </a:rPr>
              <a:t>Pettyho</a:t>
            </a:r>
            <a:r>
              <a:rPr lang="sk-SK" dirty="0" smtClean="0">
                <a:latin typeface="Times New Roman" pitchFamily="18" charset="0"/>
              </a:rPr>
              <a:t> (1996) je potrebné zaistiť, aby </a:t>
            </a:r>
            <a:r>
              <a:rPr lang="sk-SK" b="1" dirty="0" smtClean="0">
                <a:latin typeface="Times New Roman" pitchFamily="18" charset="0"/>
              </a:rPr>
              <a:t>činnosti</a:t>
            </a:r>
            <a:r>
              <a:rPr lang="sk-SK" dirty="0" smtClean="0">
                <a:latin typeface="Times New Roman" pitchFamily="18" charset="0"/>
              </a:rPr>
              <a:t> </a:t>
            </a:r>
            <a:r>
              <a:rPr lang="sk-SK" b="1" dirty="0" smtClean="0">
                <a:latin typeface="Times New Roman" pitchFamily="18" charset="0"/>
              </a:rPr>
              <a:t>boli</a:t>
            </a:r>
            <a:r>
              <a:rPr lang="sk-SK" dirty="0" smtClean="0">
                <a:latin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sk-SK" b="1" dirty="0" smtClean="0">
                <a:latin typeface="Times New Roman" pitchFamily="18" charset="0"/>
              </a:rPr>
              <a:t>zaujímavé </a:t>
            </a:r>
            <a:r>
              <a:rPr lang="sk-SK" dirty="0" smtClean="0">
                <a:latin typeface="Times New Roman" pitchFamily="18" charset="0"/>
              </a:rPr>
              <a:t>– činnosť by mala byť pre žiakov prospešná, súvisieť s ich záujmami a obsahovať neobvyklé až záhadné prvky,  </a:t>
            </a:r>
          </a:p>
          <a:p>
            <a:pPr>
              <a:lnSpc>
                <a:spcPct val="90000"/>
              </a:lnSpc>
            </a:pPr>
            <a:r>
              <a:rPr lang="sk-SK" b="1" dirty="0" smtClean="0">
                <a:latin typeface="Times New Roman" pitchFamily="18" charset="0"/>
              </a:rPr>
              <a:t>príležitosťou vyskúšať</a:t>
            </a:r>
            <a:r>
              <a:rPr lang="sk-SK" dirty="0" smtClean="0">
                <a:latin typeface="Times New Roman" pitchFamily="18" charset="0"/>
              </a:rPr>
              <a:t> si zručnosti v podmienkach zodpovedajúcich skutočnosti -  vypracovať realistický scenár alebo žiakom predložiť príklady z praxe,</a:t>
            </a:r>
          </a:p>
          <a:p>
            <a:pPr>
              <a:lnSpc>
                <a:spcPct val="90000"/>
              </a:lnSpc>
            </a:pPr>
            <a:r>
              <a:rPr lang="sk-SK" b="1" dirty="0" smtClean="0">
                <a:latin typeface="Times New Roman" pitchFamily="18" charset="0"/>
              </a:rPr>
              <a:t>aktívne a rôznorodé</a:t>
            </a:r>
            <a:r>
              <a:rPr lang="sk-SK" dirty="0" smtClean="0">
                <a:latin typeface="Times New Roman" pitchFamily="18" charset="0"/>
              </a:rPr>
              <a:t> – do projektu zaradiť rôzne úlohy,</a:t>
            </a:r>
          </a:p>
          <a:p>
            <a:pPr>
              <a:lnSpc>
                <a:spcPct val="90000"/>
              </a:lnSpc>
            </a:pPr>
            <a:r>
              <a:rPr lang="sk-SK" b="1" dirty="0" smtClean="0">
                <a:latin typeface="Times New Roman" pitchFamily="18" charset="0"/>
              </a:rPr>
              <a:t>dobre formulované</a:t>
            </a:r>
            <a:r>
              <a:rPr lang="sk-SK" dirty="0" smtClean="0">
                <a:latin typeface="Times New Roman" pitchFamily="18" charset="0"/>
              </a:rPr>
              <a:t>, aby žiaci boli istí, že vedia, čo od nich očakávame,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tak stanovené, aby </a:t>
            </a:r>
            <a:r>
              <a:rPr lang="sk-SK" b="1" dirty="0" smtClean="0">
                <a:latin typeface="Times New Roman" pitchFamily="18" charset="0"/>
              </a:rPr>
              <a:t>ciele</a:t>
            </a:r>
            <a:r>
              <a:rPr lang="sk-SK" dirty="0" smtClean="0">
                <a:latin typeface="Times New Roman" pitchFamily="18" charset="0"/>
              </a:rPr>
              <a:t> mohli byť </a:t>
            </a:r>
            <a:r>
              <a:rPr lang="sk-SK" b="1" dirty="0" smtClean="0">
                <a:latin typeface="Times New Roman" pitchFamily="18" charset="0"/>
              </a:rPr>
              <a:t>dosiahnuté</a:t>
            </a:r>
            <a:r>
              <a:rPr lang="sk-SK" dirty="0" smtClean="0">
                <a:latin typeface="Times New Roman" pitchFamily="18" charset="0"/>
              </a:rPr>
              <a:t>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latin typeface="Times New Roman" pitchFamily="18" charset="0"/>
              </a:rPr>
              <a:t>Výhody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žiak pracuje vlastnými silami, uvedomelo, nezávisle,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vedomosti sa získavajú prostredníctvom riešenia problémov, 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metóda má charakter </a:t>
            </a:r>
            <a:r>
              <a:rPr lang="sk-SK" dirty="0" err="1" smtClean="0">
                <a:latin typeface="Times New Roman" pitchFamily="18" charset="0"/>
              </a:rPr>
              <a:t>vedecko</a:t>
            </a:r>
            <a:r>
              <a:rPr lang="sk-SK" dirty="0" smtClean="0">
                <a:latin typeface="Times New Roman" pitchFamily="18" charset="0"/>
              </a:rPr>
              <a:t> – výskumnej činnosti,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získané vedomosti sú trvácne,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rozvíja sa samostatné myslenie a tvorivosť žiakov,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podporuje sa aktivita vo vzdelávaní.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atin typeface="Times New Roman" pitchFamily="18" charset="0"/>
              </a:rPr>
              <a:t>Teória „tzv. viacstranného učenia“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Ide o súbežné učenie sa prostredníctvom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sk-SK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osvojovania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– zapamätanie si vedomostí sprostredkované učiteľom alebo získané z iného zdroja,</a:t>
            </a:r>
          </a:p>
          <a:p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objavovania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– získanie vedomostí riešením problémov,</a:t>
            </a:r>
          </a:p>
          <a:p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činností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– osvojenie vedomostí praktickou alebo teoretickou činnosťou,</a:t>
            </a:r>
          </a:p>
          <a:p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prežívania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– akceptovaním alebo negovaním istých hodnôt (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Petlák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, 2005, Kap. zo súčasnej didaktiky).</a:t>
            </a:r>
          </a:p>
          <a:p>
            <a:pPr>
              <a:buNone/>
            </a:pPr>
            <a:endParaRPr lang="sk-SK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Význam: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spôsob výučby môže podporiť záujem o technické vzdelávanie,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integrujú sa poznatky získané nielen z technických predmetov ale aj z iných predmetov. </a:t>
            </a:r>
            <a:endParaRPr lang="sk-SK" smtClean="0">
              <a:latin typeface="Times New Roman" pitchFamily="18" charset="0"/>
              <a:cs typeface="Times New Roman" pitchFamily="18" charset="0"/>
            </a:endParaRPr>
          </a:p>
          <a:p>
            <a:endParaRPr lang="sk-SK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Exkurzia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Zaraďujú </a:t>
            </a:r>
            <a:r>
              <a:rPr lang="sk-SK" dirty="0"/>
              <a:t>sa </a:t>
            </a:r>
            <a:r>
              <a:rPr lang="sk-SK" dirty="0" smtClean="0"/>
              <a:t>do </a:t>
            </a:r>
            <a:r>
              <a:rPr lang="sk-SK" dirty="0"/>
              <a:t>celoškolských plánov. Ich zabezpečenie je niekedy </a:t>
            </a:r>
            <a:r>
              <a:rPr lang="sk-SK" dirty="0" err="1"/>
              <a:t>obtiažne</a:t>
            </a:r>
            <a:r>
              <a:rPr lang="sk-SK" dirty="0"/>
              <a:t>, vyžaduje dlhšie obdobie na ich realizáciu. </a:t>
            </a:r>
            <a:endParaRPr lang="sk-SK" smtClean="0"/>
          </a:p>
          <a:p>
            <a:r>
              <a:rPr lang="sk-SK" smtClean="0"/>
              <a:t>Učiteľ </a:t>
            </a:r>
            <a:r>
              <a:rPr lang="sk-SK" dirty="0"/>
              <a:t>si musí naplánovať kedy ich zaradí, či pred preberaním daného učiva alebo napr. po prebratí tematického celku.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Organizačná forma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>
                <a:solidFill>
                  <a:srgbClr val="FF0000"/>
                </a:solidFill>
              </a:rPr>
              <a:t>Je organizačné usporiadanie podmienok vyučovania</a:t>
            </a:r>
            <a:r>
              <a:rPr lang="sk-SK" dirty="0" smtClean="0"/>
              <a:t> na realizovanie obsahu vyučovania pri uplatňovaní jednej alebo viacerých metód vyučovania, vhodných učebných pomôcok a didaktických prostriedkov a pri rešpektovaní didaktických princípov.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Individuálna práca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/>
              <a:t>je vhodná na formovanie základných zručností a návykov, </a:t>
            </a:r>
            <a:endParaRPr lang="sk-SK" dirty="0" smtClean="0"/>
          </a:p>
          <a:p>
            <a:r>
              <a:rPr lang="sk-SK" dirty="0" smtClean="0"/>
              <a:t>na </a:t>
            </a:r>
            <a:r>
              <a:rPr lang="sk-SK" dirty="0"/>
              <a:t>prehlbovanie a upevňovanie základného učiva, prípadne osvojovanie si nového </a:t>
            </a:r>
            <a:r>
              <a:rPr lang="sk-SK" dirty="0" smtClean="0"/>
              <a:t>učiva,</a:t>
            </a:r>
          </a:p>
          <a:p>
            <a:r>
              <a:rPr lang="sk-SK" dirty="0" smtClean="0"/>
              <a:t>každý </a:t>
            </a:r>
            <a:r>
              <a:rPr lang="sk-SK" dirty="0"/>
              <a:t>žiak si individuálne rieši úlohu, nezávisle od ostatných </a:t>
            </a:r>
            <a:r>
              <a:rPr lang="sk-SK" dirty="0" smtClean="0"/>
              <a:t>žiakov,</a:t>
            </a:r>
          </a:p>
          <a:p>
            <a:r>
              <a:rPr lang="sk-SK" dirty="0" smtClean="0"/>
              <a:t>umožní </a:t>
            </a:r>
            <a:r>
              <a:rPr lang="sk-SK" dirty="0"/>
              <a:t>sa </a:t>
            </a:r>
            <a:r>
              <a:rPr lang="sk-SK" dirty="0" smtClean="0"/>
              <a:t>aktívna </a:t>
            </a:r>
            <a:r>
              <a:rPr lang="sk-SK" dirty="0" err="1"/>
              <a:t>učebno</a:t>
            </a:r>
            <a:r>
              <a:rPr lang="sk-SK" dirty="0"/>
              <a:t> – poznávacia činnosť každého žiaka triedy a možnosť pracovať primeraným osobným </a:t>
            </a:r>
            <a:r>
              <a:rPr lang="sk-SK" dirty="0" smtClean="0"/>
              <a:t>tempom,</a:t>
            </a:r>
          </a:p>
          <a:p>
            <a:r>
              <a:rPr lang="sk-SK" dirty="0" smtClean="0"/>
              <a:t>učiteľ </a:t>
            </a:r>
            <a:r>
              <a:rPr lang="sk-SK" dirty="0"/>
              <a:t>sleduje prácu, najmä slabších žiakov a v prípade potreby im </a:t>
            </a:r>
            <a:r>
              <a:rPr lang="sk-SK" dirty="0" smtClean="0"/>
              <a:t>poradí,</a:t>
            </a:r>
          </a:p>
          <a:p>
            <a:r>
              <a:rPr lang="sk-SK" dirty="0" smtClean="0"/>
              <a:t>ak </a:t>
            </a:r>
            <a:r>
              <a:rPr lang="sk-SK" dirty="0"/>
              <a:t>sa ukáže, že viacerí žiaci nedokážu riešiť svoje úlohy, učiteľ musí dať doplňujúce objasnenie.</a:t>
            </a:r>
            <a:endParaRPr lang="sk-SK" b="1" dirty="0"/>
          </a:p>
          <a:p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Frontálna práca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je výhodná </a:t>
            </a:r>
            <a:r>
              <a:rPr lang="sk-SK" dirty="0" smtClean="0"/>
              <a:t>lebo </a:t>
            </a:r>
            <a:r>
              <a:rPr lang="sk-SK" dirty="0"/>
              <a:t>žiaci môžu pracovať na jednej alebo na viacerých spoločných </a:t>
            </a:r>
            <a:r>
              <a:rPr lang="sk-SK" dirty="0" smtClean="0"/>
              <a:t>úlohách,</a:t>
            </a:r>
          </a:p>
          <a:p>
            <a:r>
              <a:rPr lang="sk-SK" dirty="0" smtClean="0"/>
              <a:t>učiteľ </a:t>
            </a:r>
            <a:r>
              <a:rPr lang="sk-SK" dirty="0"/>
              <a:t>spolupracuje, pôsobí súčasne na všetkých žiakov triedy, rozpráva, motivuje, vysvetľuje, </a:t>
            </a:r>
            <a:r>
              <a:rPr lang="sk-SK" dirty="0" smtClean="0"/>
              <a:t>ukazuje,</a:t>
            </a:r>
          </a:p>
          <a:p>
            <a:r>
              <a:rPr lang="sk-SK" dirty="0" smtClean="0"/>
              <a:t>pri </a:t>
            </a:r>
            <a:r>
              <a:rPr lang="sk-SK" dirty="0"/>
              <a:t>tejto práci sa uskutočňuje priamy, bezprostredný vplyv učiteľa na </a:t>
            </a:r>
            <a:r>
              <a:rPr lang="sk-SK" dirty="0" smtClean="0"/>
              <a:t>žiakov,</a:t>
            </a:r>
          </a:p>
          <a:p>
            <a:r>
              <a:rPr lang="sk-SK" dirty="0" smtClean="0"/>
              <a:t>učiteľ </a:t>
            </a:r>
            <a:r>
              <a:rPr lang="sk-SK" dirty="0"/>
              <a:t>musí udržať pozornosť všetkých žiakov, a tiež aj pracovnú disciplínu. </a:t>
            </a:r>
            <a:endParaRPr lang="sk-SK" b="1" dirty="0"/>
          </a:p>
          <a:p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Kooperatívne vyučovanie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k-SK" dirty="0"/>
              <a:t>podporuje u žiakov rozvoj komunikačných </a:t>
            </a:r>
            <a:r>
              <a:rPr lang="sk-SK" dirty="0" smtClean="0"/>
              <a:t>schopností,</a:t>
            </a:r>
          </a:p>
          <a:p>
            <a:r>
              <a:rPr lang="sk-SK" dirty="0" smtClean="0"/>
              <a:t>uskutočňuje </a:t>
            </a:r>
            <a:r>
              <a:rPr lang="sk-SK" dirty="0"/>
              <a:t>sa tak, že trieda sa rozdelí do 6 – 8 skupín po 4 -</a:t>
            </a:r>
            <a:r>
              <a:rPr lang="sk-SK" dirty="0" smtClean="0"/>
              <a:t>5 žiakov,</a:t>
            </a:r>
          </a:p>
          <a:p>
            <a:r>
              <a:rPr lang="sk-SK" dirty="0" smtClean="0"/>
              <a:t>učiteľ </a:t>
            </a:r>
            <a:r>
              <a:rPr lang="sk-SK" dirty="0"/>
              <a:t>určí vedúceho skupiny (obyčajne vyberie najlepších žiakov, slušných, alebo takých, ktorých chce podchytiť, zaujať, učiť ich podriadiť sa kolektívu alebo mu dať možnosť realizácie v malom </a:t>
            </a:r>
            <a:r>
              <a:rPr lang="sk-SK" dirty="0" smtClean="0"/>
              <a:t>kolektíve,</a:t>
            </a:r>
          </a:p>
          <a:p>
            <a:r>
              <a:rPr lang="sk-SK" dirty="0" smtClean="0"/>
              <a:t>skupina </a:t>
            </a:r>
            <a:r>
              <a:rPr lang="sk-SK" dirty="0"/>
              <a:t>musí prísť k spoločnému riešeniu, výsledok riešenia musí vedieť vysvetliť a obhájiť každý člen </a:t>
            </a:r>
            <a:r>
              <a:rPr lang="sk-SK" dirty="0" smtClean="0"/>
              <a:t>skupiny,</a:t>
            </a:r>
          </a:p>
          <a:p>
            <a:r>
              <a:rPr lang="sk-SK" dirty="0" smtClean="0"/>
              <a:t>vedúci </a:t>
            </a:r>
            <a:r>
              <a:rPr lang="sk-SK" dirty="0"/>
              <a:t>skupiny prácu usmerňuje, zodpovedá za disciplínu a dbá, aby úlohu vedeli vyriešiť všetci v </a:t>
            </a:r>
            <a:r>
              <a:rPr lang="sk-SK" dirty="0" smtClean="0"/>
              <a:t>skupine,</a:t>
            </a:r>
          </a:p>
          <a:p>
            <a:r>
              <a:rPr lang="sk-SK" dirty="0" smtClean="0"/>
              <a:t>kooperatívna </a:t>
            </a:r>
            <a:r>
              <a:rPr lang="sk-SK" dirty="0"/>
              <a:t>práca kladie určité požiadavky na žiakov. Musia sa adaptovať na tempo práce, osvojiť si osobité formy komunikácie, aby sa vzájomne skupiny nerušili, </a:t>
            </a:r>
            <a:r>
              <a:rPr lang="sk-SK" dirty="0" smtClean="0"/>
              <a:t>t.j</a:t>
            </a:r>
            <a:r>
              <a:rPr lang="sk-SK" dirty="0"/>
              <a:t>. osvojiť si techniku skupinovej </a:t>
            </a:r>
            <a:r>
              <a:rPr lang="sk-SK" dirty="0" smtClean="0"/>
              <a:t>práce,</a:t>
            </a:r>
          </a:p>
          <a:p>
            <a:r>
              <a:rPr lang="sk-SK" dirty="0" smtClean="0"/>
              <a:t>tento </a:t>
            </a:r>
            <a:r>
              <a:rPr lang="sk-SK" dirty="0"/>
              <a:t>spôsob práce sa môže využiť pri osvojovaní nového učiva. </a:t>
            </a:r>
            <a:endParaRPr lang="sk-SK" b="1" dirty="0"/>
          </a:p>
          <a:p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Diferencovaná </a:t>
            </a:r>
            <a:r>
              <a:rPr lang="sk-SK" dirty="0"/>
              <a:t>práca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môže sa použiť pri </a:t>
            </a:r>
            <a:r>
              <a:rPr lang="sk-SK" dirty="0"/>
              <a:t>upevňovaní a prehlbovaní </a:t>
            </a:r>
            <a:r>
              <a:rPr lang="sk-SK" dirty="0" smtClean="0"/>
              <a:t>učiva,</a:t>
            </a:r>
          </a:p>
          <a:p>
            <a:r>
              <a:rPr lang="sk-SK" dirty="0" smtClean="0"/>
              <a:t>učiteľ </a:t>
            </a:r>
            <a:r>
              <a:rPr lang="sk-SK" dirty="0"/>
              <a:t>zadá napr. tri rôzne ťažké úlohy a každá skupina si vyberie z nich tú, ktorá zodpovedá najlepšie jej </a:t>
            </a:r>
            <a:r>
              <a:rPr lang="sk-SK" dirty="0" smtClean="0"/>
              <a:t>možnostiam,</a:t>
            </a:r>
          </a:p>
          <a:p>
            <a:r>
              <a:rPr lang="sk-SK" dirty="0" smtClean="0"/>
              <a:t>touto </a:t>
            </a:r>
            <a:r>
              <a:rPr lang="sk-SK" dirty="0"/>
              <a:t>formou možno riešiť úlohy umožňujúce deľbu práce, úlohy, ktoré majú viac </a:t>
            </a:r>
            <a:r>
              <a:rPr lang="sk-SK" dirty="0" smtClean="0"/>
              <a:t>riešení. </a:t>
            </a:r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Diferencovaný prístup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k-SK" dirty="0"/>
              <a:t>U</a:t>
            </a:r>
            <a:r>
              <a:rPr lang="sk-SK" dirty="0" smtClean="0"/>
              <a:t>čiteľ </a:t>
            </a:r>
            <a:r>
              <a:rPr lang="sk-SK" dirty="0"/>
              <a:t>ho volí vtedy, ak prihliada u žiakov na odlišnosti v schopnostiach, vlastnostiach a záujmoch. Pri jeho využití môže:</a:t>
            </a:r>
            <a:endParaRPr lang="sk-SK" b="1" dirty="0"/>
          </a:p>
          <a:p>
            <a:pPr>
              <a:buNone/>
            </a:pPr>
            <a:r>
              <a:rPr lang="sk-SK" dirty="0"/>
              <a:t> </a:t>
            </a:r>
            <a:endParaRPr lang="sk-SK" b="1" dirty="0"/>
          </a:p>
          <a:p>
            <a:pPr lvl="0"/>
            <a:r>
              <a:rPr lang="sk-SK" dirty="0"/>
              <a:t>meniť počet úloh zadávaných žiakom,</a:t>
            </a:r>
            <a:endParaRPr lang="sk-SK" b="1" dirty="0"/>
          </a:p>
          <a:p>
            <a:pPr lvl="0"/>
            <a:r>
              <a:rPr lang="sk-SK" dirty="0"/>
              <a:t>meniť </a:t>
            </a:r>
            <a:r>
              <a:rPr lang="sk-SK" dirty="0" err="1"/>
              <a:t>obtiažnosť</a:t>
            </a:r>
            <a:r>
              <a:rPr lang="sk-SK" dirty="0"/>
              <a:t> úloh,</a:t>
            </a:r>
            <a:endParaRPr lang="sk-SK" b="1" dirty="0"/>
          </a:p>
          <a:p>
            <a:pPr lvl="0"/>
            <a:r>
              <a:rPr lang="sk-SK" dirty="0"/>
              <a:t>meniť stupeň pomoci žiakom pri riešení úloh,</a:t>
            </a:r>
            <a:endParaRPr lang="sk-SK" b="1" dirty="0"/>
          </a:p>
          <a:p>
            <a:pPr lvl="0"/>
            <a:r>
              <a:rPr lang="sk-SK" dirty="0"/>
              <a:t>meniť metódu a formu práce,</a:t>
            </a:r>
            <a:endParaRPr lang="sk-SK" b="1" dirty="0"/>
          </a:p>
          <a:p>
            <a:pPr lvl="0"/>
            <a:r>
              <a:rPr lang="sk-SK" dirty="0"/>
              <a:t>uvedené prostriedky môže zlučovať a kombinovať.</a:t>
            </a:r>
            <a:endParaRPr lang="sk-SK" b="1" dirty="0"/>
          </a:p>
          <a:p>
            <a:endParaRPr lang="sk-SK" b="1" dirty="0"/>
          </a:p>
          <a:p>
            <a:endParaRPr lang="sk-S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Samostatná práca žiakov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je činnosť žiakov, ktorú vykonávajú samostatne, vlastnými silami. Aktívne a uvedomele si osvojujú vedomosti, zručnosti a návyky, a to buď úplne samostatne alebo na základe riadenia učiteľom</a:t>
            </a:r>
            <a:r>
              <a:rPr lang="sk-SK" dirty="0" smtClean="0"/>
              <a:t>.</a:t>
            </a:r>
          </a:p>
          <a:p>
            <a:r>
              <a:rPr lang="sk-SK" dirty="0" smtClean="0"/>
              <a:t>Samostatná </a:t>
            </a:r>
            <a:r>
              <a:rPr lang="sk-SK" dirty="0"/>
              <a:t>práca môže byť súčasťou všetkých organizačných foriem vyučovania, frontálnej práce, kooperatívnej, individuálnej aj diferencovanej.</a:t>
            </a:r>
            <a:endParaRPr lang="sk-SK" b="1" dirty="0"/>
          </a:p>
          <a:p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Samostatná práca žiakov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dirty="0"/>
              <a:t>Podľa obsahu (Turek, s. 104) sa </a:t>
            </a:r>
            <a:r>
              <a:rPr lang="sk-SK" dirty="0" smtClean="0"/>
              <a:t>samostatná práca </a:t>
            </a:r>
            <a:r>
              <a:rPr lang="sk-SK" dirty="0"/>
              <a:t>triedi na:</a:t>
            </a:r>
            <a:endParaRPr lang="sk-SK" b="1" dirty="0"/>
          </a:p>
          <a:p>
            <a:pPr>
              <a:buNone/>
            </a:pPr>
            <a:r>
              <a:rPr lang="sk-SK" dirty="0"/>
              <a:t> </a:t>
            </a:r>
            <a:endParaRPr lang="sk-SK" b="1" dirty="0"/>
          </a:p>
          <a:p>
            <a:pPr lvl="0"/>
            <a:r>
              <a:rPr lang="sk-SK" dirty="0"/>
              <a:t>reprodukčnú samostatnú prácu (mechanická práca podľa vzoru),</a:t>
            </a:r>
            <a:endParaRPr lang="sk-SK" b="1" dirty="0"/>
          </a:p>
          <a:p>
            <a:pPr lvl="0"/>
            <a:r>
              <a:rPr lang="sk-SK" dirty="0"/>
              <a:t>analogickú samostatnú prácu (podľa algoritmov, postupov, žiak rieši zadanú úlohu),</a:t>
            </a:r>
            <a:endParaRPr lang="sk-SK" b="1" dirty="0"/>
          </a:p>
          <a:p>
            <a:pPr lvl="0"/>
            <a:r>
              <a:rPr lang="sk-SK" dirty="0"/>
              <a:t>tvorivú samostatnú prácu (žiak aplikuje získané poznatky na riešení úloh v nových situáciách). </a:t>
            </a:r>
            <a:endParaRPr lang="sk-SK" b="1" dirty="0"/>
          </a:p>
          <a:p>
            <a:endParaRPr lang="sk-SK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297</Words>
  <Application>Microsoft Office PowerPoint</Application>
  <PresentationFormat>Prezentácia na obrazovke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4" baseType="lpstr">
      <vt:lpstr>Motív Office</vt:lpstr>
      <vt:lpstr>Organizačné formy vyučovania</vt:lpstr>
      <vt:lpstr>Organizačná forma</vt:lpstr>
      <vt:lpstr>Individuálna práca </vt:lpstr>
      <vt:lpstr>Frontálna práca </vt:lpstr>
      <vt:lpstr>Kooperatívne vyučovanie </vt:lpstr>
      <vt:lpstr>Diferencovaná práca </vt:lpstr>
      <vt:lpstr>Diferencovaný prístup</vt:lpstr>
      <vt:lpstr>Samostatná práca žiakov </vt:lpstr>
      <vt:lpstr>Samostatná práca žiakov </vt:lpstr>
      <vt:lpstr>Ako postupovať</vt:lpstr>
      <vt:lpstr>Výhody</vt:lpstr>
      <vt:lpstr>Teória „tzv. viacstranného učenia“</vt:lpstr>
      <vt:lpstr>Exkurzia</vt:lpstr>
    </vt:vector>
  </TitlesOfParts>
  <Company>KTaIT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Organizačné formy vyučovania</dc:title>
  <dc:creator>admin</dc:creator>
  <cp:lastModifiedBy>Mária</cp:lastModifiedBy>
  <cp:revision>4</cp:revision>
  <dcterms:created xsi:type="dcterms:W3CDTF">2010-03-23T20:00:33Z</dcterms:created>
  <dcterms:modified xsi:type="dcterms:W3CDTF">2012-02-15T20:08:08Z</dcterms:modified>
</cp:coreProperties>
</file>