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83" r:id="rId11"/>
    <p:sldId id="287" r:id="rId12"/>
    <p:sldId id="284" r:id="rId13"/>
    <p:sldId id="279" r:id="rId14"/>
    <p:sldId id="280" r:id="rId15"/>
    <p:sldId id="281" r:id="rId16"/>
    <p:sldId id="282" r:id="rId17"/>
    <p:sldId id="285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86" r:id="rId3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C059A7-9AEF-4EC7-93C2-8EC17675993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8D3CC7F0-7916-4C52-898C-D8FB7F4F94C9}">
      <dgm:prSet phldrT="[Text]"/>
      <dgm:spPr/>
      <dgm:t>
        <a:bodyPr/>
        <a:lstStyle/>
        <a:p>
          <a:r>
            <a:rPr lang="sk-SK" dirty="0" err="1" smtClean="0">
              <a:solidFill>
                <a:srgbClr val="FFFF00"/>
              </a:solidFill>
            </a:rPr>
            <a:t>spoločensko</a:t>
          </a:r>
          <a:r>
            <a:rPr lang="sk-SK" dirty="0" smtClean="0">
              <a:solidFill>
                <a:srgbClr val="FFFF00"/>
              </a:solidFill>
            </a:rPr>
            <a:t> – historické</a:t>
          </a:r>
          <a:endParaRPr lang="sk-SK" dirty="0">
            <a:solidFill>
              <a:srgbClr val="FFFF00"/>
            </a:solidFill>
          </a:endParaRPr>
        </a:p>
      </dgm:t>
    </dgm:pt>
    <dgm:pt modelId="{B64A51A0-988C-410A-A761-011ED7591D63}" type="parTrans" cxnId="{825722F3-A07B-441D-B106-2EFE35BE4C33}">
      <dgm:prSet/>
      <dgm:spPr/>
      <dgm:t>
        <a:bodyPr/>
        <a:lstStyle/>
        <a:p>
          <a:endParaRPr lang="sk-SK"/>
        </a:p>
      </dgm:t>
    </dgm:pt>
    <dgm:pt modelId="{2FE4B63E-3407-44AA-88F0-91993BE9FB26}" type="sibTrans" cxnId="{825722F3-A07B-441D-B106-2EFE35BE4C33}">
      <dgm:prSet/>
      <dgm:spPr/>
      <dgm:t>
        <a:bodyPr/>
        <a:lstStyle/>
        <a:p>
          <a:endParaRPr lang="sk-SK"/>
        </a:p>
      </dgm:t>
    </dgm:pt>
    <dgm:pt modelId="{159967EC-F99A-4B78-81E4-8E480F1D85A7}">
      <dgm:prSet phldrT="[Text]"/>
      <dgm:spPr/>
      <dgm:t>
        <a:bodyPr/>
        <a:lstStyle/>
        <a:p>
          <a:r>
            <a:rPr lang="sk-SK" dirty="0" smtClean="0">
              <a:solidFill>
                <a:srgbClr val="FFFF00"/>
              </a:solidFill>
            </a:rPr>
            <a:t>regionálne</a:t>
          </a:r>
          <a:endParaRPr lang="sk-SK" dirty="0">
            <a:solidFill>
              <a:srgbClr val="FFFF00"/>
            </a:solidFill>
          </a:endParaRPr>
        </a:p>
      </dgm:t>
    </dgm:pt>
    <dgm:pt modelId="{2D4BCD86-43E6-489C-A084-7862DBF674F5}" type="parTrans" cxnId="{74CE0ED3-C700-4007-9F3E-8DA6BA6FBD4E}">
      <dgm:prSet/>
      <dgm:spPr/>
      <dgm:t>
        <a:bodyPr/>
        <a:lstStyle/>
        <a:p>
          <a:endParaRPr lang="sk-SK"/>
        </a:p>
      </dgm:t>
    </dgm:pt>
    <dgm:pt modelId="{326FCB2B-FADD-453B-96FB-B9E399AC5D09}" type="sibTrans" cxnId="{74CE0ED3-C700-4007-9F3E-8DA6BA6FBD4E}">
      <dgm:prSet/>
      <dgm:spPr/>
      <dgm:t>
        <a:bodyPr/>
        <a:lstStyle/>
        <a:p>
          <a:endParaRPr lang="sk-SK"/>
        </a:p>
      </dgm:t>
    </dgm:pt>
    <dgm:pt modelId="{0695947A-DAD3-48F4-90AC-6BFFA5F1925C}">
      <dgm:prSet phldrT="[Text]"/>
      <dgm:spPr/>
      <dgm:t>
        <a:bodyPr/>
        <a:lstStyle/>
        <a:p>
          <a:r>
            <a:rPr lang="sk-SK" dirty="0" smtClean="0">
              <a:solidFill>
                <a:srgbClr val="FFFF00"/>
              </a:solidFill>
            </a:rPr>
            <a:t>materiálno – technické </a:t>
          </a:r>
          <a:endParaRPr lang="sk-SK" dirty="0">
            <a:solidFill>
              <a:srgbClr val="FFFF00"/>
            </a:solidFill>
          </a:endParaRPr>
        </a:p>
      </dgm:t>
    </dgm:pt>
    <dgm:pt modelId="{A1B90DDC-89FA-44ED-92E4-AB585A5EE53C}" type="parTrans" cxnId="{E0C8AB37-AC67-4BE8-844E-B5A523816DC8}">
      <dgm:prSet/>
      <dgm:spPr/>
      <dgm:t>
        <a:bodyPr/>
        <a:lstStyle/>
        <a:p>
          <a:endParaRPr lang="sk-SK"/>
        </a:p>
      </dgm:t>
    </dgm:pt>
    <dgm:pt modelId="{5554AD31-4C33-40CA-BFD8-A553E6DF029F}" type="sibTrans" cxnId="{E0C8AB37-AC67-4BE8-844E-B5A523816DC8}">
      <dgm:prSet/>
      <dgm:spPr/>
      <dgm:t>
        <a:bodyPr/>
        <a:lstStyle/>
        <a:p>
          <a:endParaRPr lang="sk-SK"/>
        </a:p>
      </dgm:t>
    </dgm:pt>
    <dgm:pt modelId="{71993B09-5E77-4A79-A9F8-C148C7CB2673}">
      <dgm:prSet phldrT="[Text]"/>
      <dgm:spPr/>
      <dgm:t>
        <a:bodyPr/>
        <a:lstStyle/>
        <a:p>
          <a:r>
            <a:rPr lang="sk-SK" dirty="0" smtClean="0">
              <a:solidFill>
                <a:srgbClr val="FFFF00"/>
              </a:solidFill>
            </a:rPr>
            <a:t>časové</a:t>
          </a:r>
          <a:r>
            <a:rPr lang="sk-SK" dirty="0" smtClean="0"/>
            <a:t> </a:t>
          </a:r>
          <a:endParaRPr lang="sk-SK" dirty="0"/>
        </a:p>
      </dgm:t>
    </dgm:pt>
    <dgm:pt modelId="{1783A304-4764-49E5-81CF-371F4A3CD78E}" type="parTrans" cxnId="{7C5223F8-F4FC-4097-960A-D9FED069019B}">
      <dgm:prSet/>
      <dgm:spPr/>
      <dgm:t>
        <a:bodyPr/>
        <a:lstStyle/>
        <a:p>
          <a:endParaRPr lang="sk-SK"/>
        </a:p>
      </dgm:t>
    </dgm:pt>
    <dgm:pt modelId="{F4018112-2656-4854-B793-E92763B747F3}" type="sibTrans" cxnId="{7C5223F8-F4FC-4097-960A-D9FED069019B}">
      <dgm:prSet/>
      <dgm:spPr/>
      <dgm:t>
        <a:bodyPr/>
        <a:lstStyle/>
        <a:p>
          <a:endParaRPr lang="sk-SK"/>
        </a:p>
      </dgm:t>
    </dgm:pt>
    <dgm:pt modelId="{85CDB3B8-727B-4162-8B7C-672B3C9C7A0F}" type="pres">
      <dgm:prSet presAssocID="{10C059A7-9AEF-4EC7-93C2-8EC1767599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88BBC2E0-66CB-41A2-95B4-B09672C399A2}" type="pres">
      <dgm:prSet presAssocID="{8D3CC7F0-7916-4C52-898C-D8FB7F4F94C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A4C8687-3EC2-443E-A5E2-2F0BE15E1238}" type="pres">
      <dgm:prSet presAssocID="{2FE4B63E-3407-44AA-88F0-91993BE9FB26}" presName="sibTrans" presStyleLbl="sibTrans2D1" presStyleIdx="0" presStyleCnt="4"/>
      <dgm:spPr/>
      <dgm:t>
        <a:bodyPr/>
        <a:lstStyle/>
        <a:p>
          <a:endParaRPr lang="sk-SK"/>
        </a:p>
      </dgm:t>
    </dgm:pt>
    <dgm:pt modelId="{38B2B109-76B5-48F9-841E-C00A4EE78D24}" type="pres">
      <dgm:prSet presAssocID="{2FE4B63E-3407-44AA-88F0-91993BE9FB26}" presName="connectorText" presStyleLbl="sibTrans2D1" presStyleIdx="0" presStyleCnt="4"/>
      <dgm:spPr/>
      <dgm:t>
        <a:bodyPr/>
        <a:lstStyle/>
        <a:p>
          <a:endParaRPr lang="sk-SK"/>
        </a:p>
      </dgm:t>
    </dgm:pt>
    <dgm:pt modelId="{6250AC74-85AD-4894-A4B1-A72B5F103C49}" type="pres">
      <dgm:prSet presAssocID="{159967EC-F99A-4B78-81E4-8E480F1D85A7}" presName="node" presStyleLbl="node1" presStyleIdx="1" presStyleCnt="4" custRadScaleRad="103347" custRadScaleInc="168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6EF07AE-32F7-4424-8D20-5D550C062AC9}" type="pres">
      <dgm:prSet presAssocID="{326FCB2B-FADD-453B-96FB-B9E399AC5D09}" presName="sibTrans" presStyleLbl="sibTrans2D1" presStyleIdx="1" presStyleCnt="4"/>
      <dgm:spPr/>
      <dgm:t>
        <a:bodyPr/>
        <a:lstStyle/>
        <a:p>
          <a:endParaRPr lang="sk-SK"/>
        </a:p>
      </dgm:t>
    </dgm:pt>
    <dgm:pt modelId="{7F96BF5B-5A45-4BBE-899F-4348C5DE4507}" type="pres">
      <dgm:prSet presAssocID="{326FCB2B-FADD-453B-96FB-B9E399AC5D09}" presName="connectorText" presStyleLbl="sibTrans2D1" presStyleIdx="1" presStyleCnt="4"/>
      <dgm:spPr/>
      <dgm:t>
        <a:bodyPr/>
        <a:lstStyle/>
        <a:p>
          <a:endParaRPr lang="sk-SK"/>
        </a:p>
      </dgm:t>
    </dgm:pt>
    <dgm:pt modelId="{2FF6C45E-5C0C-476D-977F-B8EDF6EF41EF}" type="pres">
      <dgm:prSet presAssocID="{0695947A-DAD3-48F4-90AC-6BFFA5F1925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63C116B-0E47-4733-8FAA-4CAF91B9D944}" type="pres">
      <dgm:prSet presAssocID="{5554AD31-4C33-40CA-BFD8-A553E6DF029F}" presName="sibTrans" presStyleLbl="sibTrans2D1" presStyleIdx="2" presStyleCnt="4"/>
      <dgm:spPr/>
      <dgm:t>
        <a:bodyPr/>
        <a:lstStyle/>
        <a:p>
          <a:endParaRPr lang="sk-SK"/>
        </a:p>
      </dgm:t>
    </dgm:pt>
    <dgm:pt modelId="{74D9E098-30D4-4FD8-85AF-528DDB25C25A}" type="pres">
      <dgm:prSet presAssocID="{5554AD31-4C33-40CA-BFD8-A553E6DF029F}" presName="connectorText" presStyleLbl="sibTrans2D1" presStyleIdx="2" presStyleCnt="4"/>
      <dgm:spPr/>
      <dgm:t>
        <a:bodyPr/>
        <a:lstStyle/>
        <a:p>
          <a:endParaRPr lang="sk-SK"/>
        </a:p>
      </dgm:t>
    </dgm:pt>
    <dgm:pt modelId="{E50A09AE-CAF1-4975-8E8A-523A03A906B9}" type="pres">
      <dgm:prSet presAssocID="{71993B09-5E77-4A79-A9F8-C148C7CB267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CC095CB-075B-4E83-A263-C4BBC40E2AB4}" type="pres">
      <dgm:prSet presAssocID="{F4018112-2656-4854-B793-E92763B747F3}" presName="sibTrans" presStyleLbl="sibTrans2D1" presStyleIdx="3" presStyleCnt="4"/>
      <dgm:spPr/>
      <dgm:t>
        <a:bodyPr/>
        <a:lstStyle/>
        <a:p>
          <a:endParaRPr lang="sk-SK"/>
        </a:p>
      </dgm:t>
    </dgm:pt>
    <dgm:pt modelId="{7382E41A-CCD5-4F14-83AB-43D15FC55B1E}" type="pres">
      <dgm:prSet presAssocID="{F4018112-2656-4854-B793-E92763B747F3}" presName="connectorText" presStyleLbl="sibTrans2D1" presStyleIdx="3" presStyleCnt="4"/>
      <dgm:spPr/>
      <dgm:t>
        <a:bodyPr/>
        <a:lstStyle/>
        <a:p>
          <a:endParaRPr lang="sk-SK"/>
        </a:p>
      </dgm:t>
    </dgm:pt>
  </dgm:ptLst>
  <dgm:cxnLst>
    <dgm:cxn modelId="{194B15F4-DF78-4ABF-8C4F-D066B9D823BC}" type="presOf" srcId="{2FE4B63E-3407-44AA-88F0-91993BE9FB26}" destId="{FA4C8687-3EC2-443E-A5E2-2F0BE15E1238}" srcOrd="0" destOrd="0" presId="urn:microsoft.com/office/officeart/2005/8/layout/cycle2"/>
    <dgm:cxn modelId="{A2F5EA8E-A0B2-473C-A1EB-2C06C3775836}" type="presOf" srcId="{326FCB2B-FADD-453B-96FB-B9E399AC5D09}" destId="{7F96BF5B-5A45-4BBE-899F-4348C5DE4507}" srcOrd="1" destOrd="0" presId="urn:microsoft.com/office/officeart/2005/8/layout/cycle2"/>
    <dgm:cxn modelId="{F2BD314F-19CD-4B2D-A089-DD16B1EA43D3}" type="presOf" srcId="{326FCB2B-FADD-453B-96FB-B9E399AC5D09}" destId="{76EF07AE-32F7-4424-8D20-5D550C062AC9}" srcOrd="0" destOrd="0" presId="urn:microsoft.com/office/officeart/2005/8/layout/cycle2"/>
    <dgm:cxn modelId="{87D99F9A-9965-4290-A930-2DD884274631}" type="presOf" srcId="{F4018112-2656-4854-B793-E92763B747F3}" destId="{0CC095CB-075B-4E83-A263-C4BBC40E2AB4}" srcOrd="0" destOrd="0" presId="urn:microsoft.com/office/officeart/2005/8/layout/cycle2"/>
    <dgm:cxn modelId="{E0C8AB37-AC67-4BE8-844E-B5A523816DC8}" srcId="{10C059A7-9AEF-4EC7-93C2-8EC176759937}" destId="{0695947A-DAD3-48F4-90AC-6BFFA5F1925C}" srcOrd="2" destOrd="0" parTransId="{A1B90DDC-89FA-44ED-92E4-AB585A5EE53C}" sibTransId="{5554AD31-4C33-40CA-BFD8-A553E6DF029F}"/>
    <dgm:cxn modelId="{4030FE49-40C4-4D38-B06C-5DA7577C1D41}" type="presOf" srcId="{F4018112-2656-4854-B793-E92763B747F3}" destId="{7382E41A-CCD5-4F14-83AB-43D15FC55B1E}" srcOrd="1" destOrd="0" presId="urn:microsoft.com/office/officeart/2005/8/layout/cycle2"/>
    <dgm:cxn modelId="{90853714-BF00-45A7-AEE0-5CD23B8BA163}" type="presOf" srcId="{0695947A-DAD3-48F4-90AC-6BFFA5F1925C}" destId="{2FF6C45E-5C0C-476D-977F-B8EDF6EF41EF}" srcOrd="0" destOrd="0" presId="urn:microsoft.com/office/officeart/2005/8/layout/cycle2"/>
    <dgm:cxn modelId="{7C5223F8-F4FC-4097-960A-D9FED069019B}" srcId="{10C059A7-9AEF-4EC7-93C2-8EC176759937}" destId="{71993B09-5E77-4A79-A9F8-C148C7CB2673}" srcOrd="3" destOrd="0" parTransId="{1783A304-4764-49E5-81CF-371F4A3CD78E}" sibTransId="{F4018112-2656-4854-B793-E92763B747F3}"/>
    <dgm:cxn modelId="{89480DDB-2161-402F-B834-E33398B07151}" type="presOf" srcId="{5554AD31-4C33-40CA-BFD8-A553E6DF029F}" destId="{74D9E098-30D4-4FD8-85AF-528DDB25C25A}" srcOrd="1" destOrd="0" presId="urn:microsoft.com/office/officeart/2005/8/layout/cycle2"/>
    <dgm:cxn modelId="{C1394ACD-1173-4926-B90C-3FCC97B6CF79}" type="presOf" srcId="{2FE4B63E-3407-44AA-88F0-91993BE9FB26}" destId="{38B2B109-76B5-48F9-841E-C00A4EE78D24}" srcOrd="1" destOrd="0" presId="urn:microsoft.com/office/officeart/2005/8/layout/cycle2"/>
    <dgm:cxn modelId="{94E9C6A5-647F-4883-9F47-728B40ABF47D}" type="presOf" srcId="{5554AD31-4C33-40CA-BFD8-A553E6DF029F}" destId="{363C116B-0E47-4733-8FAA-4CAF91B9D944}" srcOrd="0" destOrd="0" presId="urn:microsoft.com/office/officeart/2005/8/layout/cycle2"/>
    <dgm:cxn modelId="{CB5984BD-95CA-4F22-A087-A9C80CA98808}" type="presOf" srcId="{8D3CC7F0-7916-4C52-898C-D8FB7F4F94C9}" destId="{88BBC2E0-66CB-41A2-95B4-B09672C399A2}" srcOrd="0" destOrd="0" presId="urn:microsoft.com/office/officeart/2005/8/layout/cycle2"/>
    <dgm:cxn modelId="{74CE0ED3-C700-4007-9F3E-8DA6BA6FBD4E}" srcId="{10C059A7-9AEF-4EC7-93C2-8EC176759937}" destId="{159967EC-F99A-4B78-81E4-8E480F1D85A7}" srcOrd="1" destOrd="0" parTransId="{2D4BCD86-43E6-489C-A084-7862DBF674F5}" sibTransId="{326FCB2B-FADD-453B-96FB-B9E399AC5D09}"/>
    <dgm:cxn modelId="{329FEF6B-95EC-460C-AE89-8E6D7891E7C1}" type="presOf" srcId="{10C059A7-9AEF-4EC7-93C2-8EC176759937}" destId="{85CDB3B8-727B-4162-8B7C-672B3C9C7A0F}" srcOrd="0" destOrd="0" presId="urn:microsoft.com/office/officeart/2005/8/layout/cycle2"/>
    <dgm:cxn modelId="{AF76EE16-46CB-4289-8601-E962CCE3F72D}" type="presOf" srcId="{71993B09-5E77-4A79-A9F8-C148C7CB2673}" destId="{E50A09AE-CAF1-4975-8E8A-523A03A906B9}" srcOrd="0" destOrd="0" presId="urn:microsoft.com/office/officeart/2005/8/layout/cycle2"/>
    <dgm:cxn modelId="{56826293-7F2C-486F-A9CC-2117A0A771D7}" type="presOf" srcId="{159967EC-F99A-4B78-81E4-8E480F1D85A7}" destId="{6250AC74-85AD-4894-A4B1-A72B5F103C49}" srcOrd="0" destOrd="0" presId="urn:microsoft.com/office/officeart/2005/8/layout/cycle2"/>
    <dgm:cxn modelId="{825722F3-A07B-441D-B106-2EFE35BE4C33}" srcId="{10C059A7-9AEF-4EC7-93C2-8EC176759937}" destId="{8D3CC7F0-7916-4C52-898C-D8FB7F4F94C9}" srcOrd="0" destOrd="0" parTransId="{B64A51A0-988C-410A-A761-011ED7591D63}" sibTransId="{2FE4B63E-3407-44AA-88F0-91993BE9FB26}"/>
    <dgm:cxn modelId="{AFAD4B9E-F96B-44F3-A1AC-112B437F683F}" type="presParOf" srcId="{85CDB3B8-727B-4162-8B7C-672B3C9C7A0F}" destId="{88BBC2E0-66CB-41A2-95B4-B09672C399A2}" srcOrd="0" destOrd="0" presId="urn:microsoft.com/office/officeart/2005/8/layout/cycle2"/>
    <dgm:cxn modelId="{3A636AFD-8EA7-4CA8-96F5-AC6F580BDE02}" type="presParOf" srcId="{85CDB3B8-727B-4162-8B7C-672B3C9C7A0F}" destId="{FA4C8687-3EC2-443E-A5E2-2F0BE15E1238}" srcOrd="1" destOrd="0" presId="urn:microsoft.com/office/officeart/2005/8/layout/cycle2"/>
    <dgm:cxn modelId="{E0811870-7914-4A49-9245-DBB3DAE25CDB}" type="presParOf" srcId="{FA4C8687-3EC2-443E-A5E2-2F0BE15E1238}" destId="{38B2B109-76B5-48F9-841E-C00A4EE78D24}" srcOrd="0" destOrd="0" presId="urn:microsoft.com/office/officeart/2005/8/layout/cycle2"/>
    <dgm:cxn modelId="{66E865AC-CEA5-449F-AB3C-EAFF50F24D58}" type="presParOf" srcId="{85CDB3B8-727B-4162-8B7C-672B3C9C7A0F}" destId="{6250AC74-85AD-4894-A4B1-A72B5F103C49}" srcOrd="2" destOrd="0" presId="urn:microsoft.com/office/officeart/2005/8/layout/cycle2"/>
    <dgm:cxn modelId="{801746AB-F0FF-4367-A5D9-F34243C95DED}" type="presParOf" srcId="{85CDB3B8-727B-4162-8B7C-672B3C9C7A0F}" destId="{76EF07AE-32F7-4424-8D20-5D550C062AC9}" srcOrd="3" destOrd="0" presId="urn:microsoft.com/office/officeart/2005/8/layout/cycle2"/>
    <dgm:cxn modelId="{D39061C1-68C9-45C1-889C-BDA5A084707B}" type="presParOf" srcId="{76EF07AE-32F7-4424-8D20-5D550C062AC9}" destId="{7F96BF5B-5A45-4BBE-899F-4348C5DE4507}" srcOrd="0" destOrd="0" presId="urn:microsoft.com/office/officeart/2005/8/layout/cycle2"/>
    <dgm:cxn modelId="{3C6AF549-1FE8-4318-B9CB-95EEE25C4432}" type="presParOf" srcId="{85CDB3B8-727B-4162-8B7C-672B3C9C7A0F}" destId="{2FF6C45E-5C0C-476D-977F-B8EDF6EF41EF}" srcOrd="4" destOrd="0" presId="urn:microsoft.com/office/officeart/2005/8/layout/cycle2"/>
    <dgm:cxn modelId="{249EFD1F-1E3D-43D0-959C-1BEF1364D57B}" type="presParOf" srcId="{85CDB3B8-727B-4162-8B7C-672B3C9C7A0F}" destId="{363C116B-0E47-4733-8FAA-4CAF91B9D944}" srcOrd="5" destOrd="0" presId="urn:microsoft.com/office/officeart/2005/8/layout/cycle2"/>
    <dgm:cxn modelId="{4D80CDB8-48AB-44A4-999D-FBA82B68F2BB}" type="presParOf" srcId="{363C116B-0E47-4733-8FAA-4CAF91B9D944}" destId="{74D9E098-30D4-4FD8-85AF-528DDB25C25A}" srcOrd="0" destOrd="0" presId="urn:microsoft.com/office/officeart/2005/8/layout/cycle2"/>
    <dgm:cxn modelId="{5B7785FF-ACAF-4F41-82AA-D97915D80DEE}" type="presParOf" srcId="{85CDB3B8-727B-4162-8B7C-672B3C9C7A0F}" destId="{E50A09AE-CAF1-4975-8E8A-523A03A906B9}" srcOrd="6" destOrd="0" presId="urn:microsoft.com/office/officeart/2005/8/layout/cycle2"/>
    <dgm:cxn modelId="{5AC137FA-0E93-4334-BBF4-FD6CAB3007A3}" type="presParOf" srcId="{85CDB3B8-727B-4162-8B7C-672B3C9C7A0F}" destId="{0CC095CB-075B-4E83-A263-C4BBC40E2AB4}" srcOrd="7" destOrd="0" presId="urn:microsoft.com/office/officeart/2005/8/layout/cycle2"/>
    <dgm:cxn modelId="{00B4F2F0-DBCD-4B30-A4A3-9E91333089F1}" type="presParOf" srcId="{0CC095CB-075B-4E83-A263-C4BBC40E2AB4}" destId="{7382E41A-CCD5-4F14-83AB-43D15FC55B1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BC2E0-66CB-41A2-95B4-B09672C399A2}">
      <dsp:nvSpPr>
        <dsp:cNvPr id="0" name=""/>
        <dsp:cNvSpPr/>
      </dsp:nvSpPr>
      <dsp:spPr>
        <a:xfrm>
          <a:off x="3390490" y="1712"/>
          <a:ext cx="1448618" cy="14486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500" kern="1200" dirty="0" err="1" smtClean="0">
              <a:solidFill>
                <a:srgbClr val="FFFF00"/>
              </a:solidFill>
            </a:rPr>
            <a:t>spoločensko</a:t>
          </a:r>
          <a:r>
            <a:rPr lang="sk-SK" sz="1500" kern="1200" dirty="0" smtClean="0">
              <a:solidFill>
                <a:srgbClr val="FFFF00"/>
              </a:solidFill>
            </a:rPr>
            <a:t> – historické</a:t>
          </a:r>
          <a:endParaRPr lang="sk-SK" sz="1500" kern="1200" dirty="0">
            <a:solidFill>
              <a:srgbClr val="FFFF00"/>
            </a:solidFill>
          </a:endParaRPr>
        </a:p>
      </dsp:txBody>
      <dsp:txXfrm>
        <a:off x="3602635" y="213857"/>
        <a:ext cx="1024328" cy="1024328"/>
      </dsp:txXfrm>
    </dsp:sp>
    <dsp:sp modelId="{FA4C8687-3EC2-443E-A5E2-2F0BE15E1238}">
      <dsp:nvSpPr>
        <dsp:cNvPr id="0" name=""/>
        <dsp:cNvSpPr/>
      </dsp:nvSpPr>
      <dsp:spPr>
        <a:xfrm rot="2645764">
          <a:off x="4698557" y="1243129"/>
          <a:ext cx="404444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200" kern="1200"/>
        </a:p>
      </dsp:txBody>
      <dsp:txXfrm>
        <a:off x="4715654" y="1298695"/>
        <a:ext cx="283111" cy="293344"/>
      </dsp:txXfrm>
    </dsp:sp>
    <dsp:sp modelId="{6250AC74-85AD-4894-A4B1-A72B5F103C49}">
      <dsp:nvSpPr>
        <dsp:cNvPr id="0" name=""/>
        <dsp:cNvSpPr/>
      </dsp:nvSpPr>
      <dsp:spPr>
        <a:xfrm>
          <a:off x="4978891" y="1540768"/>
          <a:ext cx="1448618" cy="14486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500" kern="1200" dirty="0" smtClean="0">
              <a:solidFill>
                <a:srgbClr val="FFFF00"/>
              </a:solidFill>
            </a:rPr>
            <a:t>regionálne</a:t>
          </a:r>
          <a:endParaRPr lang="sk-SK" sz="1500" kern="1200" dirty="0">
            <a:solidFill>
              <a:srgbClr val="FFFF00"/>
            </a:solidFill>
          </a:endParaRPr>
        </a:p>
      </dsp:txBody>
      <dsp:txXfrm>
        <a:off x="5191036" y="1752913"/>
        <a:ext cx="1024328" cy="1024328"/>
      </dsp:txXfrm>
    </dsp:sp>
    <dsp:sp modelId="{76EF07AE-32F7-4424-8D20-5D550C062AC9}">
      <dsp:nvSpPr>
        <dsp:cNvPr id="0" name=""/>
        <dsp:cNvSpPr/>
      </dsp:nvSpPr>
      <dsp:spPr>
        <a:xfrm rot="8158921">
          <a:off x="4715750" y="2780131"/>
          <a:ext cx="402899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200" kern="1200"/>
        </a:p>
      </dsp:txBody>
      <dsp:txXfrm rot="10800000">
        <a:off x="4819645" y="2835918"/>
        <a:ext cx="282029" cy="293344"/>
      </dsp:txXfrm>
    </dsp:sp>
    <dsp:sp modelId="{2FF6C45E-5C0C-476D-977F-B8EDF6EF41EF}">
      <dsp:nvSpPr>
        <dsp:cNvPr id="0" name=""/>
        <dsp:cNvSpPr/>
      </dsp:nvSpPr>
      <dsp:spPr>
        <a:xfrm>
          <a:off x="3390490" y="3075632"/>
          <a:ext cx="1448618" cy="14486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500" kern="1200" dirty="0" smtClean="0">
              <a:solidFill>
                <a:srgbClr val="FFFF00"/>
              </a:solidFill>
            </a:rPr>
            <a:t>materiálno – technické </a:t>
          </a:r>
          <a:endParaRPr lang="sk-SK" sz="1500" kern="1200" dirty="0">
            <a:solidFill>
              <a:srgbClr val="FFFF00"/>
            </a:solidFill>
          </a:endParaRPr>
        </a:p>
      </dsp:txBody>
      <dsp:txXfrm>
        <a:off x="3602635" y="3287777"/>
        <a:ext cx="1024328" cy="1024328"/>
      </dsp:txXfrm>
    </dsp:sp>
    <dsp:sp modelId="{363C116B-0E47-4733-8FAA-4CAF91B9D944}">
      <dsp:nvSpPr>
        <dsp:cNvPr id="0" name=""/>
        <dsp:cNvSpPr/>
      </dsp:nvSpPr>
      <dsp:spPr>
        <a:xfrm rot="13500000">
          <a:off x="3161892" y="2794696"/>
          <a:ext cx="384234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200" kern="1200"/>
        </a:p>
      </dsp:txBody>
      <dsp:txXfrm rot="10800000">
        <a:off x="3260281" y="2933232"/>
        <a:ext cx="268964" cy="293344"/>
      </dsp:txXfrm>
    </dsp:sp>
    <dsp:sp modelId="{E50A09AE-CAF1-4975-8E8A-523A03A906B9}">
      <dsp:nvSpPr>
        <dsp:cNvPr id="0" name=""/>
        <dsp:cNvSpPr/>
      </dsp:nvSpPr>
      <dsp:spPr>
        <a:xfrm>
          <a:off x="1853530" y="1538672"/>
          <a:ext cx="1448618" cy="14486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500" kern="1200" dirty="0" smtClean="0">
              <a:solidFill>
                <a:srgbClr val="FFFF00"/>
              </a:solidFill>
            </a:rPr>
            <a:t>časové</a:t>
          </a:r>
          <a:r>
            <a:rPr lang="sk-SK" sz="1500" kern="1200" dirty="0" smtClean="0"/>
            <a:t> </a:t>
          </a:r>
          <a:endParaRPr lang="sk-SK" sz="1500" kern="1200" dirty="0"/>
        </a:p>
      </dsp:txBody>
      <dsp:txXfrm>
        <a:off x="2065675" y="1750817"/>
        <a:ext cx="1024328" cy="1024328"/>
      </dsp:txXfrm>
    </dsp:sp>
    <dsp:sp modelId="{0CC095CB-075B-4E83-A263-C4BBC40E2AB4}">
      <dsp:nvSpPr>
        <dsp:cNvPr id="0" name=""/>
        <dsp:cNvSpPr/>
      </dsp:nvSpPr>
      <dsp:spPr>
        <a:xfrm rot="18900000">
          <a:off x="3146513" y="1257736"/>
          <a:ext cx="384234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200" kern="1200"/>
        </a:p>
      </dsp:txBody>
      <dsp:txXfrm>
        <a:off x="3163394" y="1396272"/>
        <a:ext cx="268964" cy="293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4D294-2A2D-4B68-9EBE-B3816A8FF39E}" type="datetimeFigureOut">
              <a:rPr lang="sk-SK" smtClean="0"/>
              <a:pPr/>
              <a:t>21. 2. 2012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82CF-678D-4A9B-A573-02A9DF481FD8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DIDAKTIKA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doc</a:t>
            </a:r>
            <a:r>
              <a:rPr lang="sk-SK" dirty="0" smtClean="0"/>
              <a:t>. PaedDr. Mária Vargová, PhD.</a:t>
            </a:r>
            <a:endParaRPr lang="sk-SK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Podmienky učebného procesu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Vonkajšie</a:t>
            </a:r>
            <a:r>
              <a:rPr lang="sk-SK" dirty="0" smtClean="0"/>
              <a:t> – </a:t>
            </a:r>
            <a:r>
              <a:rPr lang="sk-SK" dirty="0" err="1" smtClean="0">
                <a:solidFill>
                  <a:srgbClr val="00B050"/>
                </a:solidFill>
              </a:rPr>
              <a:t>spoločensko</a:t>
            </a:r>
            <a:r>
              <a:rPr lang="sk-SK" dirty="0" smtClean="0">
                <a:solidFill>
                  <a:srgbClr val="00B050"/>
                </a:solidFill>
              </a:rPr>
              <a:t> – historické</a:t>
            </a:r>
            <a:r>
              <a:rPr lang="sk-SK" dirty="0" smtClean="0"/>
              <a:t>,</a:t>
            </a:r>
          </a:p>
          <a:p>
            <a:pPr>
              <a:buNone/>
            </a:pPr>
            <a:r>
              <a:rPr lang="sk-SK" dirty="0" smtClean="0"/>
              <a:t>                       - </a:t>
            </a:r>
            <a:r>
              <a:rPr lang="sk-SK" dirty="0" smtClean="0">
                <a:solidFill>
                  <a:srgbClr val="00B050"/>
                </a:solidFill>
              </a:rPr>
              <a:t>regionálne</a:t>
            </a:r>
            <a:r>
              <a:rPr lang="sk-SK" dirty="0" smtClean="0"/>
              <a:t>, (konkrétne umiestnenie školy),</a:t>
            </a:r>
          </a:p>
          <a:p>
            <a:pPr>
              <a:buNone/>
            </a:pPr>
            <a:r>
              <a:rPr lang="sk-SK" dirty="0" smtClean="0"/>
              <a:t>                       - </a:t>
            </a:r>
            <a:r>
              <a:rPr lang="sk-SK" dirty="0" smtClean="0">
                <a:solidFill>
                  <a:srgbClr val="00B050"/>
                </a:solidFill>
              </a:rPr>
              <a:t>materiálno – technické </a:t>
            </a:r>
            <a:r>
              <a:rPr lang="sk-SK" dirty="0" smtClean="0"/>
              <a:t>(priestorové a materiálne vybavenie školy)</a:t>
            </a:r>
          </a:p>
          <a:p>
            <a:pPr>
              <a:buNone/>
            </a:pPr>
            <a:r>
              <a:rPr lang="sk-SK" dirty="0" smtClean="0"/>
              <a:t>                       - </a:t>
            </a:r>
            <a:r>
              <a:rPr lang="sk-SK" dirty="0" smtClean="0">
                <a:solidFill>
                  <a:srgbClr val="00B050"/>
                </a:solidFill>
              </a:rPr>
              <a:t>časové</a:t>
            </a:r>
            <a:r>
              <a:rPr lang="sk-SK" dirty="0" smtClean="0"/>
              <a:t> (časový rozsah vyučovania, usporiadanie rozvrhu hodín).</a:t>
            </a:r>
            <a:endParaRPr lang="sk-SK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Podmienky učebného procesu</a:t>
            </a:r>
            <a:endParaRPr lang="sk-SK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Podmienky učebného procesu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Vnútorné</a:t>
            </a:r>
            <a:r>
              <a:rPr lang="sk-SK" dirty="0" smtClean="0"/>
              <a:t> – stav duševného a telesného vývoja žiaka, jeho doterajšie vedomosti, zručnosti a návyky, schopnosti, záujmy, charakterové vlastnosti, t.j. celková pripravenosť na učenie.</a:t>
            </a:r>
            <a:endParaRPr lang="sk-SK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Vyučovanie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Je činnosť učiteľa.</a:t>
            </a:r>
          </a:p>
          <a:p>
            <a:r>
              <a:rPr lang="sk-SK" dirty="0" smtClean="0"/>
              <a:t>Ide o riadenie poznávacej a praktickej činnosti žiakov.</a:t>
            </a:r>
          </a:p>
          <a:p>
            <a:r>
              <a:rPr lang="sk-SK" dirty="0" smtClean="0"/>
              <a:t>Spočíva v riadení formovania vzťahu žiakov k životu a v riadení rozvoja celej osobnosti žiaka.</a:t>
            </a:r>
            <a:endParaRPr lang="sk-SK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Učenie 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Ako činnosť žiakov je proces, v ktorom si žiaci osvojujú vedomosti, zručnosti a návyky, rozvíjajú svoje schopnosti, formujú svoj vzťah k životu, svetu a prostrediu.</a:t>
            </a:r>
            <a:endParaRPr lang="sk-SK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Ciele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Sú určujúcim prvkom vyučovacieho procesu.</a:t>
            </a:r>
          </a:p>
          <a:p>
            <a:r>
              <a:rPr lang="sk-SK" dirty="0" smtClean="0"/>
              <a:t>Sú konkretizované v učive.</a:t>
            </a:r>
          </a:p>
          <a:p>
            <a:r>
              <a:rPr lang="sk-SK" dirty="0" smtClean="0"/>
              <a:t>Prostredníctvom učiva sa dajú realizovať.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Učivo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Je </a:t>
            </a:r>
            <a:r>
              <a:rPr lang="sk-SK" b="1" dirty="0" smtClean="0"/>
              <a:t>sústava poznatkov a činností</a:t>
            </a:r>
            <a:r>
              <a:rPr lang="sk-SK" dirty="0" smtClean="0"/>
              <a:t>, z ktorých si žiaci pod vedením učiteľa vnútorným spracovaním vytvárajú vedomosti, zručnosti a návyky a to prostredníctvom </a:t>
            </a:r>
            <a:r>
              <a:rPr lang="sk-SK" b="1" dirty="0" smtClean="0"/>
              <a:t>metód, foriem a materiálnych prostriedkov učebného procesu</a:t>
            </a:r>
            <a:r>
              <a:rPr lang="sk-SK" dirty="0" smtClean="0"/>
              <a:t>.</a:t>
            </a:r>
          </a:p>
          <a:p>
            <a:r>
              <a:rPr lang="sk-SK" dirty="0" smtClean="0"/>
              <a:t>Ich výber sa riadi pravidlami, ktoré nazývame </a:t>
            </a:r>
            <a:r>
              <a:rPr lang="sk-SK" b="1" dirty="0" smtClean="0"/>
              <a:t>didaktické zásady</a:t>
            </a:r>
            <a:r>
              <a:rPr lang="sk-SK" dirty="0" smtClean="0"/>
              <a:t>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Systém didaktiky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sk-SK" b="1" dirty="0" smtClean="0"/>
              <a:t>                                                  Podmienky</a:t>
            </a:r>
          </a:p>
          <a:p>
            <a:pPr algn="just">
              <a:buNone/>
            </a:pPr>
            <a:r>
              <a:rPr lang="sk-SK" dirty="0" smtClean="0"/>
              <a:t>                                                         ↓ </a:t>
            </a:r>
          </a:p>
          <a:p>
            <a:pPr algn="just">
              <a:buNone/>
            </a:pPr>
            <a:r>
              <a:rPr lang="sk-SK" dirty="0" smtClean="0"/>
              <a:t>                                                       </a:t>
            </a:r>
            <a:r>
              <a:rPr lang="sk-SK" b="1" dirty="0" smtClean="0"/>
              <a:t>Ciele</a:t>
            </a:r>
          </a:p>
          <a:p>
            <a:pPr algn="just">
              <a:buNone/>
            </a:pPr>
            <a:r>
              <a:rPr lang="sk-SK" dirty="0" smtClean="0"/>
              <a:t>                                                         ↓</a:t>
            </a:r>
          </a:p>
          <a:p>
            <a:pPr algn="just">
              <a:buNone/>
            </a:pPr>
            <a:r>
              <a:rPr lang="sk-SK" dirty="0" smtClean="0"/>
              <a:t>                                               </a:t>
            </a:r>
            <a:r>
              <a:rPr lang="sk-SK" b="1" dirty="0" smtClean="0"/>
              <a:t>Didaktické zásady</a:t>
            </a:r>
          </a:p>
          <a:p>
            <a:pPr algn="just">
              <a:buNone/>
            </a:pPr>
            <a:r>
              <a:rPr lang="sk-SK" dirty="0" smtClean="0"/>
              <a:t>                                                         ↓</a:t>
            </a:r>
          </a:p>
          <a:p>
            <a:pPr algn="just">
              <a:buNone/>
            </a:pPr>
            <a:r>
              <a:rPr lang="sk-SK" dirty="0" smtClean="0"/>
              <a:t>                      </a:t>
            </a:r>
            <a:r>
              <a:rPr lang="sk-SK" b="1" dirty="0" smtClean="0"/>
              <a:t>Učiteľ</a:t>
            </a:r>
            <a:r>
              <a:rPr lang="sk-SK" dirty="0" smtClean="0"/>
              <a:t>        ↔         </a:t>
            </a:r>
            <a:r>
              <a:rPr lang="sk-SK" b="1" dirty="0" smtClean="0"/>
              <a:t>Učivo</a:t>
            </a:r>
            <a:r>
              <a:rPr lang="sk-SK" dirty="0" smtClean="0"/>
              <a:t>         ↔         </a:t>
            </a:r>
            <a:r>
              <a:rPr lang="sk-SK" b="1" dirty="0" smtClean="0"/>
              <a:t>Žiaci</a:t>
            </a:r>
          </a:p>
          <a:p>
            <a:pPr algn="just">
              <a:buNone/>
            </a:pPr>
            <a:r>
              <a:rPr lang="sk-SK" dirty="0" smtClean="0"/>
              <a:t>                          ↓                                                              </a:t>
            </a:r>
            <a:r>
              <a:rPr lang="sk-SK" dirty="0" err="1" smtClean="0"/>
              <a:t>↓</a:t>
            </a:r>
            <a:endParaRPr lang="sk-SK" dirty="0" smtClean="0"/>
          </a:p>
          <a:p>
            <a:pPr algn="just">
              <a:buNone/>
            </a:pPr>
            <a:r>
              <a:rPr lang="sk-SK" dirty="0" smtClean="0"/>
              <a:t>                   </a:t>
            </a:r>
            <a:r>
              <a:rPr lang="sk-SK" b="1" dirty="0" smtClean="0"/>
              <a:t>Vyučovanie</a:t>
            </a:r>
            <a:r>
              <a:rPr lang="sk-SK" dirty="0" smtClean="0"/>
              <a:t>    →    </a:t>
            </a:r>
            <a:r>
              <a:rPr lang="sk-SK" b="1" dirty="0" smtClean="0"/>
              <a:t>Učebný proces     </a:t>
            </a:r>
            <a:r>
              <a:rPr lang="sk-SK" dirty="0" smtClean="0"/>
              <a:t>←    </a:t>
            </a:r>
            <a:r>
              <a:rPr lang="sk-SK" b="1" dirty="0" smtClean="0"/>
              <a:t>Učenie</a:t>
            </a:r>
          </a:p>
          <a:p>
            <a:pPr algn="just">
              <a:buNone/>
            </a:pPr>
            <a:r>
              <a:rPr lang="sk-SK" dirty="0" smtClean="0"/>
              <a:t>                                                    ↙       ↓       ↘</a:t>
            </a:r>
          </a:p>
          <a:p>
            <a:pPr algn="just">
              <a:buNone/>
            </a:pPr>
            <a:r>
              <a:rPr lang="sk-SK" dirty="0" smtClean="0"/>
              <a:t>                                   </a:t>
            </a:r>
            <a:r>
              <a:rPr lang="sk-SK" b="1" dirty="0" smtClean="0"/>
              <a:t>Metódy  </a:t>
            </a:r>
            <a:r>
              <a:rPr lang="sk-SK" dirty="0" smtClean="0"/>
              <a:t>      </a:t>
            </a:r>
            <a:r>
              <a:rPr lang="sk-SK" b="1" dirty="0" smtClean="0"/>
              <a:t>Formy</a:t>
            </a:r>
            <a:r>
              <a:rPr lang="sk-SK" dirty="0" smtClean="0"/>
              <a:t>    </a:t>
            </a:r>
            <a:r>
              <a:rPr lang="sk-SK" b="1" dirty="0" smtClean="0"/>
              <a:t>Materiálne prostriedky</a:t>
            </a:r>
          </a:p>
          <a:p>
            <a:pPr algn="just">
              <a:buNone/>
            </a:pPr>
            <a:r>
              <a:rPr lang="sk-SK" dirty="0" smtClean="0"/>
              <a:t>                                            ↘               ↓                 ↙</a:t>
            </a:r>
          </a:p>
          <a:p>
            <a:pPr algn="just">
              <a:buNone/>
            </a:pPr>
            <a:r>
              <a:rPr lang="sk-SK" dirty="0" smtClean="0"/>
              <a:t>                                                             </a:t>
            </a:r>
            <a:r>
              <a:rPr lang="sk-SK" b="1" dirty="0" smtClean="0"/>
              <a:t>Výsledky</a:t>
            </a:r>
            <a:r>
              <a:rPr lang="sk-SK" dirty="0" smtClean="0"/>
              <a:t> </a:t>
            </a:r>
          </a:p>
          <a:p>
            <a:pPr algn="ctr">
              <a:buNone/>
            </a:pPr>
            <a:r>
              <a:rPr lang="sk-SK" dirty="0" smtClean="0"/>
              <a:t>↓                  </a:t>
            </a:r>
            <a:endParaRPr lang="sk-SK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Motivácia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Vo výchove a vzdelávaní záleží na tom ako učiteľ dokáže žiaka zaujať, motivovať k učeniu a ako dokáže využiť jeho doterajšiu motiváciu.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Pozitívna motivácia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Motivovať úspechom jeho učenia.</a:t>
            </a:r>
          </a:p>
          <a:p>
            <a:r>
              <a:rPr lang="sk-SK" dirty="0" smtClean="0"/>
              <a:t>Využiť poznatky žiaka.</a:t>
            </a:r>
          </a:p>
          <a:p>
            <a:r>
              <a:rPr lang="sk-SK" dirty="0" smtClean="0"/>
              <a:t>Očakávanie úspechu a využitie radosti z neho.</a:t>
            </a:r>
          </a:p>
          <a:p>
            <a:r>
              <a:rPr lang="sk-SK" dirty="0" smtClean="0"/>
              <a:t>Poskytnúť možnosť prechodu od jednej činnosti k druhej.</a:t>
            </a:r>
          </a:p>
          <a:p>
            <a:r>
              <a:rPr lang="sk-SK" dirty="0" smtClean="0"/>
              <a:t>Túžba po odbornom zdokonalení bez ohľadu na prípadný iný význam. 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Didaktika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Grécke slová:</a:t>
            </a:r>
          </a:p>
          <a:p>
            <a:pPr>
              <a:buNone/>
            </a:pPr>
            <a:r>
              <a:rPr lang="sk-SK" dirty="0" err="1" smtClean="0"/>
              <a:t>Didaktikos</a:t>
            </a:r>
            <a:r>
              <a:rPr lang="sk-SK" dirty="0" smtClean="0"/>
              <a:t> – poučujúci</a:t>
            </a:r>
          </a:p>
          <a:p>
            <a:pPr>
              <a:buNone/>
            </a:pPr>
            <a:r>
              <a:rPr lang="sk-SK" dirty="0" err="1" smtClean="0"/>
              <a:t>Didaskó</a:t>
            </a:r>
            <a:r>
              <a:rPr lang="sk-SK" dirty="0" smtClean="0"/>
              <a:t> – učím, poučujem</a:t>
            </a:r>
          </a:p>
          <a:p>
            <a:r>
              <a:rPr lang="sk-SK" b="1" dirty="0" smtClean="0"/>
              <a:t>Didaktika</a:t>
            </a:r>
            <a:r>
              <a:rPr lang="sk-SK" dirty="0" smtClean="0"/>
              <a:t> - je pedagogická disciplína, ktorej </a:t>
            </a:r>
            <a:r>
              <a:rPr lang="sk-SK" b="1" dirty="0" smtClean="0"/>
              <a:t>predmetom skúmania je vyučovací proces ako jednota činnosti učiteľa (vyučovanie) a činnosti žiakov (učenie sa). </a:t>
            </a:r>
            <a:r>
              <a:rPr lang="sk-SK" dirty="0" smtClean="0"/>
              <a:t>Odpovedá na otázky: ako učiť, čo učiť a prečo učiť.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Negatívna motivácia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 smtClean="0"/>
              <a:t>Nedostatok ambícií pre napredovanie.</a:t>
            </a:r>
          </a:p>
          <a:p>
            <a:r>
              <a:rPr lang="sk-SK" dirty="0" smtClean="0"/>
              <a:t>Nedostatok záujmu.</a:t>
            </a:r>
          </a:p>
          <a:p>
            <a:r>
              <a:rPr lang="sk-SK" dirty="0" smtClean="0"/>
              <a:t>Nedôvera v hodnotu vzdelania.</a:t>
            </a:r>
          </a:p>
          <a:p>
            <a:r>
              <a:rPr lang="sk-SK" dirty="0" smtClean="0"/>
              <a:t>Sebauspokojenie s jestvujúcimi vlastnými vedomosťami.</a:t>
            </a:r>
          </a:p>
          <a:p>
            <a:r>
              <a:rPr lang="sk-SK" dirty="0" smtClean="0"/>
              <a:t>Nedôvera vo vlastné schopnosti.</a:t>
            </a:r>
          </a:p>
          <a:p>
            <a:r>
              <a:rPr lang="sk-SK" dirty="0" smtClean="0"/>
              <a:t>Vplyv prostredia.</a:t>
            </a:r>
          </a:p>
          <a:p>
            <a:r>
              <a:rPr lang="sk-SK" dirty="0" smtClean="0"/>
              <a:t>Zlé medziľudské vzťahy vo vzdelávacej skupine.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Motiváciu podporujú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B050"/>
                </a:solidFill>
              </a:rPr>
              <a:t>Záujmy</a:t>
            </a:r>
            <a:r>
              <a:rPr lang="sk-SK" dirty="0" smtClean="0"/>
              <a:t> – uľahčujú koncentráciu a štúdium.</a:t>
            </a:r>
          </a:p>
          <a:p>
            <a:r>
              <a:rPr lang="sk-SK" dirty="0" smtClean="0">
                <a:solidFill>
                  <a:srgbClr val="00B050"/>
                </a:solidFill>
              </a:rPr>
              <a:t>Postoje</a:t>
            </a:r>
            <a:r>
              <a:rPr lang="sk-SK" dirty="0" smtClean="0"/>
              <a:t> – menia sa a utvárajú pod správnym vzdelávacím vplyvom.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Didaktické zásady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smtClean="0"/>
              <a:t>Sú </a:t>
            </a:r>
            <a:r>
              <a:rPr lang="sk-SK" b="1" dirty="0" smtClean="0">
                <a:solidFill>
                  <a:srgbClr val="00B050"/>
                </a:solidFill>
              </a:rPr>
              <a:t>základné pravidlá</a:t>
            </a:r>
            <a:r>
              <a:rPr lang="sk-SK" dirty="0" smtClean="0">
                <a:solidFill>
                  <a:srgbClr val="00B050"/>
                </a:solidFill>
              </a:rPr>
              <a:t> </a:t>
            </a:r>
            <a:r>
              <a:rPr lang="sk-SK" dirty="0" smtClean="0"/>
              <a:t>(zákonitosti, najvšeobecnejšie požiadavky), ktoré učiteľ vo </a:t>
            </a:r>
            <a:r>
              <a:rPr lang="sk-SK" dirty="0" err="1" smtClean="0"/>
              <a:t>výchovno</a:t>
            </a:r>
            <a:r>
              <a:rPr lang="sk-SK" dirty="0" smtClean="0"/>
              <a:t> - vzdelávacom procese rešpektuje, čo je predpokladom na dosiahnutie vytýčených cieľov výchovy a vzdelávania.</a:t>
            </a:r>
          </a:p>
          <a:p>
            <a:r>
              <a:rPr lang="sk-SK" dirty="0" smtClean="0"/>
              <a:t>Sú </a:t>
            </a:r>
            <a:r>
              <a:rPr lang="sk-SK" b="1" dirty="0" smtClean="0">
                <a:solidFill>
                  <a:srgbClr val="00B050"/>
                </a:solidFill>
              </a:rPr>
              <a:t>základné pravidlá</a:t>
            </a:r>
            <a:r>
              <a:rPr lang="sk-SK" dirty="0" smtClean="0"/>
              <a:t>, ktorými sa riadi výber učiva, voľba metód, foriem a materiálnych prostriedkov.</a:t>
            </a:r>
          </a:p>
          <a:p>
            <a:r>
              <a:rPr lang="sk-SK" b="1" dirty="0" smtClean="0">
                <a:solidFill>
                  <a:srgbClr val="00B050"/>
                </a:solidFill>
              </a:rPr>
              <a:t>Neustále sa vyvíjajú</a:t>
            </a:r>
            <a:r>
              <a:rPr lang="sk-SK" dirty="0" smtClean="0"/>
              <a:t>, menia sa a dopĺňajú s tým ako rastú poznatky o vyučovaní.</a:t>
            </a:r>
          </a:p>
          <a:p>
            <a:r>
              <a:rPr lang="sk-SK" b="1" dirty="0" smtClean="0">
                <a:solidFill>
                  <a:srgbClr val="00B050"/>
                </a:solidFill>
              </a:rPr>
              <a:t>Uplatňujú sa vo vyučovacom procese</a:t>
            </a:r>
            <a:r>
              <a:rPr lang="sk-SK" dirty="0" smtClean="0"/>
              <a:t>, pri tvorbe </a:t>
            </a:r>
            <a:r>
              <a:rPr lang="sk-SK" dirty="0" err="1" smtClean="0"/>
              <a:t>kurikul</a:t>
            </a:r>
            <a:r>
              <a:rPr lang="sk-SK" dirty="0" smtClean="0"/>
              <a:t>, učebníc, rozvrhu hodín, voľbe vhodných učebných pomôcok a pod.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Druhy didaktických zásad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Zásada uvedomelosti a aktivity.</a:t>
            </a:r>
          </a:p>
          <a:p>
            <a:r>
              <a:rPr lang="sk-SK" dirty="0" smtClean="0"/>
              <a:t>Zásada názornosti.</a:t>
            </a:r>
          </a:p>
          <a:p>
            <a:r>
              <a:rPr lang="sk-SK" dirty="0" smtClean="0"/>
              <a:t>Zásada primeranosti.</a:t>
            </a:r>
          </a:p>
          <a:p>
            <a:r>
              <a:rPr lang="sk-SK" dirty="0" smtClean="0"/>
              <a:t>Zásada trvácnosti.</a:t>
            </a:r>
          </a:p>
          <a:p>
            <a:r>
              <a:rPr lang="sk-SK" dirty="0" smtClean="0"/>
              <a:t>Zásada sústavnosti.</a:t>
            </a:r>
          </a:p>
          <a:p>
            <a:r>
              <a:rPr lang="sk-SK" dirty="0" smtClean="0"/>
              <a:t>Zásada vedeckosti.</a:t>
            </a:r>
          </a:p>
          <a:p>
            <a:r>
              <a:rPr lang="sk-SK" dirty="0" smtClean="0"/>
              <a:t>Zásada jednoty teórie a praxe.</a:t>
            </a:r>
          </a:p>
          <a:p>
            <a:r>
              <a:rPr lang="sk-SK" dirty="0" smtClean="0"/>
              <a:t>Zásada vedeckého riadenia a organizácie.</a:t>
            </a:r>
          </a:p>
          <a:p>
            <a:r>
              <a:rPr lang="sk-SK" dirty="0" smtClean="0"/>
              <a:t>Zásada dobrovoľnosti.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Zásada uvedomelosti a aktivity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Znakom osobnosti je uvedomelosť, ktorá sa prejavuje napr. v záujmoch a postojoch a motivuje človeka.</a:t>
            </a:r>
          </a:p>
          <a:p>
            <a:r>
              <a:rPr lang="sk-SK" dirty="0" smtClean="0"/>
              <a:t>Najdôležitejšou skutočnosťou podmieňujúcou aktivitu je motivácia žiakov k učeniu.</a:t>
            </a:r>
          </a:p>
          <a:p>
            <a:r>
              <a:rPr lang="sk-SK" dirty="0" smtClean="0"/>
              <a:t>Žiak musí poznať cieľ práce (uvedomuje si ho), poznanie cieľa ho motivuje, aktivizuje do práce.</a:t>
            </a:r>
            <a:endParaRPr lang="sk-SK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Zásada názornosti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Názornosť pomáha pri tvorbe nových predstáv pojmov. </a:t>
            </a:r>
          </a:p>
          <a:p>
            <a:r>
              <a:rPr lang="sk-SK" dirty="0" smtClean="0"/>
              <a:t>Názornosť možno využiť v inštruktážnych formách vzdelávania s reálnym využitím predmetov, strojov, zariadení a pod. 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Zásada primeranosti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smtClean="0"/>
              <a:t>Predstavuje požiadavku, aby sa osvojované vedomosti opierali o doterajšie vedomosti a skúsenosti vzdelávaného, a aby osvojovaný systém vedomostí prispieval k vyššiemu stupňu jeho rozvoja.</a:t>
            </a:r>
          </a:p>
          <a:p>
            <a:r>
              <a:rPr lang="sk-SK" dirty="0" smtClean="0"/>
              <a:t>Vyjadruje požiadavku, aby obsah a rozsah učiva, ale i metódy jeho sprostredkovania žiakom boli primerané k ich </a:t>
            </a:r>
            <a:r>
              <a:rPr lang="sk-SK" dirty="0" err="1" smtClean="0"/>
              <a:t>biologicko</a:t>
            </a:r>
            <a:r>
              <a:rPr lang="sk-SK" dirty="0" smtClean="0"/>
              <a:t> - psychologickým schopnostiam.</a:t>
            </a:r>
          </a:p>
          <a:p>
            <a:r>
              <a:rPr lang="sk-SK" dirty="0" smtClean="0"/>
              <a:t>V procese vzdelávania žiakov zamerať sa na zrozumiteľný spôsob vzdelávania, t. j. používať jazyk života, jazyk praxe, lebo človek získava vedomosti a nie odborné formulácie.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Zásada trvácnosti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Je závislá od toho ako sú sprostredkované vedomosti, zručnosti a návyky učiteľom a ako sú funkčné z hľadiska potrieb života a každodennej praxe pre žiaka vo vzdelávaní.</a:t>
            </a:r>
          </a:p>
          <a:p>
            <a:r>
              <a:rPr lang="sk-SK" dirty="0" smtClean="0"/>
              <a:t>Aplikáciou sa poznatky preverujú a upevňujú len vtedy, keď sú potrebné a majú zmysel.</a:t>
            </a:r>
            <a:endParaRPr lang="sk-SK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Zásada sústavn</a:t>
            </a:r>
            <a:r>
              <a:rPr lang="sk-SK" dirty="0" smtClean="0"/>
              <a:t>osti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Ide o permanentnosť, nepretržitosť vzdelávania, obnovovať a dopĺňať vedomosti a poznatky, aby boli žiaci schopní držať krok s meniacimi sa podmienkami práce a meniacimi požiadavkami na ich schopnosti.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Zásada individuálneho prístupu k žiakom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Vyjadruje požiadavku, aby učiteľ k žiakovi pristupoval individuálne, so zreteľom na individuálne osobitosti, potreby, záujmy žiaka. Žiakovi sa umožní ľahšie získať nové vedomosti, zručnosti a návyky.</a:t>
            </a:r>
          </a:p>
          <a:p>
            <a:r>
              <a:rPr lang="sk-SK" dirty="0" smtClean="0"/>
              <a:t>Zásada úzko súvisí so zásadou primeranosti.</a:t>
            </a: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Vývoj didaktiky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Didaktika a pedagogika boli v staroveku a stredoveku súčasťou filozofie.</a:t>
            </a:r>
          </a:p>
          <a:p>
            <a:r>
              <a:rPr lang="sk-SK" dirty="0" smtClean="0"/>
              <a:t>Názov didaktika – zaviedol začiatkom 17. storočia nemecký pedagóg </a:t>
            </a:r>
            <a:r>
              <a:rPr lang="sk-SK" b="1" dirty="0" smtClean="0"/>
              <a:t>W. Ratke</a:t>
            </a:r>
            <a:r>
              <a:rPr lang="sk-SK" dirty="0" smtClean="0"/>
              <a:t>. </a:t>
            </a:r>
          </a:p>
          <a:p>
            <a:pPr>
              <a:buNone/>
            </a:pPr>
            <a:r>
              <a:rPr lang="sk-SK" dirty="0" smtClean="0"/>
              <a:t>    </a:t>
            </a:r>
            <a:r>
              <a:rPr lang="sk-SK" b="1" dirty="0" smtClean="0"/>
              <a:t>Didaktiku</a:t>
            </a:r>
            <a:r>
              <a:rPr lang="sk-SK" dirty="0" smtClean="0"/>
              <a:t> chápal ako </a:t>
            </a:r>
            <a:r>
              <a:rPr lang="sk-SK" b="1" dirty="0" smtClean="0"/>
              <a:t>umenie vyučovať náuky, jazyky a umenie</a:t>
            </a:r>
            <a:r>
              <a:rPr lang="sk-SK" dirty="0" smtClean="0"/>
              <a:t>.</a:t>
            </a:r>
          </a:p>
          <a:p>
            <a:r>
              <a:rPr lang="sk-SK" b="1" dirty="0" smtClean="0"/>
              <a:t>J. A. Komenský </a:t>
            </a:r>
            <a:r>
              <a:rPr lang="sk-SK" dirty="0" smtClean="0"/>
              <a:t>– vypracoval prvú systematickú didaktiku – Veľká didaktika. </a:t>
            </a:r>
          </a:p>
          <a:p>
            <a:pPr>
              <a:buNone/>
            </a:pPr>
            <a:r>
              <a:rPr lang="sk-SK" dirty="0" smtClean="0"/>
              <a:t>    </a:t>
            </a:r>
            <a:r>
              <a:rPr lang="sk-SK" b="1" dirty="0" smtClean="0"/>
              <a:t>Didaktiku </a:t>
            </a:r>
            <a:r>
              <a:rPr lang="sk-SK" dirty="0" smtClean="0"/>
              <a:t>definoval ako </a:t>
            </a:r>
            <a:r>
              <a:rPr lang="sk-SK" b="1" dirty="0" smtClean="0"/>
              <a:t>všeobecné umenie učiť všetkých všetkému</a:t>
            </a:r>
            <a:r>
              <a:rPr lang="sk-SK" dirty="0" smtClean="0"/>
              <a:t>. (Žiakov treba učiť to, čo potrebujú pre život.)</a:t>
            </a:r>
            <a:endParaRPr lang="sk-SK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Zásada spätnej väzby vo vyučovaní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Spočíva v kontrole vedomostí žiaka učiteľom formou testu, písomne, ústne alebo prakticky.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Zásada spájania teórie s praxou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Rešpektuje skutočnosť, že výchova a vzdelávanie sú spojené s praxou, s reálnym životom. </a:t>
            </a:r>
          </a:p>
          <a:p>
            <a:r>
              <a:rPr lang="sk-SK" dirty="0" smtClean="0"/>
              <a:t>Žiaci získavajú vedomosti prostredníctvom učiteľa, učebníc a osobnou praktickou činnosťou.</a:t>
            </a:r>
            <a:endParaRPr lang="sk-SK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 algn="ctr">
              <a:buNone/>
            </a:pPr>
            <a:r>
              <a:rPr lang="sk-SK" b="1" dirty="0" smtClean="0"/>
              <a:t>Ďakujem za pozornosť.</a:t>
            </a:r>
            <a:endParaRPr lang="sk-SK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Ján Amos Komenský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sk-SK" dirty="0" smtClean="0"/>
          </a:p>
          <a:p>
            <a:r>
              <a:rPr lang="sk-SK" dirty="0" smtClean="0"/>
              <a:t>potrebné je dopĺňať rozumové poznanie výcvikom reči a ruky,</a:t>
            </a:r>
          </a:p>
          <a:p>
            <a:r>
              <a:rPr lang="sk-SK" dirty="0" smtClean="0"/>
              <a:t>potrebné je prakticky pracovať,</a:t>
            </a:r>
          </a:p>
          <a:p>
            <a:r>
              <a:rPr lang="sk-SK" dirty="0" smtClean="0"/>
              <a:t>žiakov naučiť čo potrebujú pre život,</a:t>
            </a:r>
          </a:p>
          <a:p>
            <a:r>
              <a:rPr lang="sk-SK" dirty="0" smtClean="0"/>
              <a:t>odsudzoval školu, ktorá nútila žiakov ticho sedieť,</a:t>
            </a:r>
          </a:p>
          <a:p>
            <a:r>
              <a:rPr lang="sk-SK" dirty="0" smtClean="0"/>
              <a:t>prekonal dogmatizmus, bifľovanie a dril stredovekej školy,</a:t>
            </a:r>
          </a:p>
          <a:p>
            <a:r>
              <a:rPr lang="sk-SK" dirty="0" smtClean="0"/>
              <a:t>zaviedol </a:t>
            </a:r>
            <a:r>
              <a:rPr lang="sk-SK" dirty="0" err="1" smtClean="0"/>
              <a:t>triedno</a:t>
            </a:r>
            <a:r>
              <a:rPr lang="sk-SK" dirty="0" smtClean="0"/>
              <a:t> – hodinový systém vyučovania,</a:t>
            </a:r>
          </a:p>
          <a:p>
            <a:r>
              <a:rPr lang="sk-SK" dirty="0" smtClean="0"/>
              <a:t>prepracoval učivo v závislosti od psychického vývoja detí,</a:t>
            </a:r>
          </a:p>
          <a:p>
            <a:r>
              <a:rPr lang="sk-SK" dirty="0" smtClean="0"/>
              <a:t>sformuloval didaktické zásady (názornosť, sústavnosť a primeranosť) a začlenil metódy vyučovania,</a:t>
            </a:r>
          </a:p>
          <a:p>
            <a:r>
              <a:rPr lang="sk-SK" dirty="0" smtClean="0"/>
              <a:t>zaradil mravnú výchovu a organizačné problémy školstva.</a:t>
            </a:r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J. F. </a:t>
            </a:r>
            <a:r>
              <a:rPr lang="sk-SK" b="1" dirty="0" err="1" smtClean="0"/>
              <a:t>Herbart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Začiatkom 19. storočia vypracoval </a:t>
            </a:r>
            <a:r>
              <a:rPr lang="sk-SK" b="1" dirty="0" smtClean="0"/>
              <a:t>teoretické základy didaktiky</a:t>
            </a:r>
            <a:r>
              <a:rPr lang="sk-SK" dirty="0" smtClean="0"/>
              <a:t> ako </a:t>
            </a:r>
            <a:r>
              <a:rPr lang="sk-SK" b="1" dirty="0" smtClean="0"/>
              <a:t>teórie vyučovania vychovávajúceho</a:t>
            </a:r>
            <a:r>
              <a:rPr lang="sk-SK" dirty="0" smtClean="0"/>
              <a:t>, ktorá je podriadená pedagogike a psychológii.</a:t>
            </a:r>
          </a:p>
          <a:p>
            <a:r>
              <a:rPr lang="sk-SK" dirty="0" smtClean="0"/>
              <a:t>Teória spočívala v chápaní </a:t>
            </a:r>
            <a:r>
              <a:rPr lang="sk-SK" b="1" dirty="0" smtClean="0"/>
              <a:t>odovzdávania vedomostí žiakom</a:t>
            </a:r>
            <a:r>
              <a:rPr lang="sk-SK" dirty="0" smtClean="0"/>
              <a:t>.</a:t>
            </a:r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J. </a:t>
            </a:r>
            <a:r>
              <a:rPr lang="sk-SK" b="1" dirty="0" err="1" smtClean="0"/>
              <a:t>Dewey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Na prelome 20. storočia sa najmä v USA začalo formovať hnutie tzv. </a:t>
            </a:r>
            <a:r>
              <a:rPr lang="sk-SK" b="1" dirty="0" smtClean="0"/>
              <a:t>novej výchovy</a:t>
            </a:r>
            <a:r>
              <a:rPr lang="sk-SK" dirty="0" smtClean="0"/>
              <a:t>.</a:t>
            </a:r>
          </a:p>
          <a:p>
            <a:r>
              <a:rPr lang="sk-SK" b="1" dirty="0" smtClean="0"/>
              <a:t>Centrum pozornosti </a:t>
            </a:r>
            <a:r>
              <a:rPr lang="sk-SK" dirty="0" smtClean="0"/>
              <a:t>sa prenieslo </a:t>
            </a:r>
            <a:r>
              <a:rPr lang="sk-SK" b="1" dirty="0" smtClean="0"/>
              <a:t>z učiteľa na žiaka</a:t>
            </a:r>
            <a:r>
              <a:rPr lang="sk-SK" dirty="0" smtClean="0"/>
              <a:t>.</a:t>
            </a:r>
          </a:p>
          <a:p>
            <a:r>
              <a:rPr lang="sk-SK" dirty="0" smtClean="0"/>
              <a:t>Výrok </a:t>
            </a:r>
            <a:r>
              <a:rPr lang="sk-SK" dirty="0" err="1" smtClean="0"/>
              <a:t>Dewey</a:t>
            </a:r>
            <a:r>
              <a:rPr lang="sk-SK" dirty="0" smtClean="0"/>
              <a:t>: </a:t>
            </a:r>
            <a:r>
              <a:rPr lang="sk-SK" b="1" dirty="0" smtClean="0"/>
              <a:t>dieťa sa stáva slnkom, okolo ktorého sa otáčajú výchovné prostriedky</a:t>
            </a:r>
            <a:r>
              <a:rPr lang="sk-SK" dirty="0" smtClean="0"/>
              <a:t>.</a:t>
            </a:r>
          </a:p>
          <a:p>
            <a:r>
              <a:rPr lang="sk-SK" b="1" dirty="0" smtClean="0"/>
              <a:t>Didaktika</a:t>
            </a:r>
            <a:r>
              <a:rPr lang="sk-SK" dirty="0" smtClean="0"/>
              <a:t> v jeho chápaní bola </a:t>
            </a:r>
            <a:r>
              <a:rPr lang="sk-SK" b="1" dirty="0" smtClean="0"/>
              <a:t>teóriou učenia sa</a:t>
            </a:r>
            <a:r>
              <a:rPr lang="sk-SK" dirty="0" smtClean="0"/>
              <a:t>. </a:t>
            </a:r>
            <a:endParaRPr lang="sk-S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Súčasnosť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b="1" dirty="0" smtClean="0">
                <a:solidFill>
                  <a:srgbClr val="FF0000"/>
                </a:solidFill>
              </a:rPr>
              <a:t>Didaktika</a:t>
            </a:r>
            <a:r>
              <a:rPr lang="sk-SK" dirty="0" smtClean="0"/>
              <a:t> - je pedagogická disciplína, ktorej </a:t>
            </a:r>
            <a:r>
              <a:rPr lang="sk-SK" b="1" dirty="0" smtClean="0"/>
              <a:t>predmetom skúmania je </a:t>
            </a:r>
            <a:r>
              <a:rPr lang="sk-SK" b="1" dirty="0" smtClean="0">
                <a:solidFill>
                  <a:srgbClr val="00B050"/>
                </a:solidFill>
              </a:rPr>
              <a:t>učebný proces</a:t>
            </a:r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k-SK" b="1" dirty="0" smtClean="0"/>
              <a:t>ako jednota činnosti učiteľa </a:t>
            </a:r>
            <a:r>
              <a:rPr lang="sk-SK" dirty="0" smtClean="0"/>
              <a:t>(</a:t>
            </a:r>
            <a:r>
              <a:rPr lang="sk-SK" dirty="0" smtClean="0">
                <a:solidFill>
                  <a:srgbClr val="00B050"/>
                </a:solidFill>
              </a:rPr>
              <a:t>vyučovanie</a:t>
            </a:r>
            <a:r>
              <a:rPr lang="sk-SK" dirty="0" smtClean="0"/>
              <a:t>) </a:t>
            </a:r>
            <a:r>
              <a:rPr lang="sk-SK" b="1" dirty="0" smtClean="0"/>
              <a:t>a činnosti žiakov </a:t>
            </a:r>
            <a:r>
              <a:rPr lang="sk-SK" dirty="0" smtClean="0"/>
              <a:t>(</a:t>
            </a:r>
            <a:r>
              <a:rPr lang="sk-SK" dirty="0" smtClean="0">
                <a:solidFill>
                  <a:srgbClr val="00B050"/>
                </a:solidFill>
              </a:rPr>
              <a:t>učenie sa</a:t>
            </a:r>
            <a:r>
              <a:rPr lang="sk-SK" dirty="0" smtClean="0"/>
              <a:t>).</a:t>
            </a:r>
            <a:endParaRPr lang="sk-S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Systém didaktiky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Tvorí </a:t>
            </a:r>
            <a:r>
              <a:rPr lang="sk-SK" b="1" dirty="0" smtClean="0"/>
              <a:t>súhrn prvkov</a:t>
            </a:r>
            <a:r>
              <a:rPr lang="sk-SK" dirty="0" smtClean="0"/>
              <a:t>, ktoré vytvárajú </a:t>
            </a:r>
            <a:r>
              <a:rPr lang="sk-SK" b="1" dirty="0" smtClean="0"/>
              <a:t>jednotný učebný proces</a:t>
            </a:r>
            <a:r>
              <a:rPr lang="sk-SK" dirty="0" smtClean="0"/>
              <a:t>.</a:t>
            </a:r>
          </a:p>
          <a:p>
            <a:r>
              <a:rPr lang="sk-SK" b="1" dirty="0" smtClean="0">
                <a:solidFill>
                  <a:srgbClr val="FF0000"/>
                </a:solidFill>
              </a:rPr>
              <a:t>Učebný proces</a:t>
            </a:r>
            <a:r>
              <a:rPr lang="sk-SK" dirty="0" smtClean="0">
                <a:solidFill>
                  <a:srgbClr val="FF0000"/>
                </a:solidFill>
              </a:rPr>
              <a:t> </a:t>
            </a:r>
            <a:r>
              <a:rPr lang="sk-SK" dirty="0" smtClean="0"/>
              <a:t>– je cieľavedomý, postupný, systematicky organizovaný proces vzájomne podmienených činností učiteľa a žiakov, zameraný na vzdelávanie, výchovu a všestranný rozvoj osobností žiakov, t.j. na splnenie cieľov.</a:t>
            </a:r>
            <a:endParaRPr lang="sk-S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Funkcie učebného procesu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b="1" dirty="0" smtClean="0"/>
              <a:t>Vzdelávacia</a:t>
            </a:r>
            <a:r>
              <a:rPr lang="sk-SK" dirty="0" smtClean="0"/>
              <a:t> – osvojenie vedomostí, zručností a návykov.</a:t>
            </a:r>
          </a:p>
          <a:p>
            <a:r>
              <a:rPr lang="sk-SK" b="1" dirty="0" smtClean="0"/>
              <a:t>Výchovná </a:t>
            </a:r>
            <a:r>
              <a:rPr lang="sk-SK" dirty="0" smtClean="0"/>
              <a:t>– formovanie svetonázorových, mravných, pracovných, estetických a etických predstáv, postojov a presvedčení u žiakov, im zodpovedného správania, formovanie ideálov, vzťahov, potrieb, telesnej kultúry.</a:t>
            </a:r>
          </a:p>
          <a:p>
            <a:r>
              <a:rPr lang="sk-SK" b="1" dirty="0" smtClean="0"/>
              <a:t>Rozvíjajúca </a:t>
            </a:r>
            <a:r>
              <a:rPr lang="sk-SK" dirty="0" smtClean="0"/>
              <a:t>– rozvoj poznávacích záujmov a schopností (vnímanie, pamäť, myslenie), rozvoj vôľovej, emocionálnej a motivačnej sféry osobností žiakov.</a:t>
            </a:r>
          </a:p>
          <a:p>
            <a:r>
              <a:rPr lang="sk-SK" dirty="0" smtClean="0"/>
              <a:t>Funkcie treba realizovať v dialektickej jednote.</a:t>
            </a:r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1304</Words>
  <Application>Microsoft Office PowerPoint</Application>
  <PresentationFormat>Prezentácia na obrazovke (4:3)</PresentationFormat>
  <Paragraphs>145</Paragraphs>
  <Slides>32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32</vt:i4>
      </vt:variant>
    </vt:vector>
  </HeadingPairs>
  <TitlesOfParts>
    <vt:vector size="33" baseType="lpstr">
      <vt:lpstr>Motív Office</vt:lpstr>
      <vt:lpstr>DIDAKTIKA</vt:lpstr>
      <vt:lpstr>Didaktika</vt:lpstr>
      <vt:lpstr>Vývoj didaktiky</vt:lpstr>
      <vt:lpstr>Ján Amos Komenský</vt:lpstr>
      <vt:lpstr>J. F. Herbart</vt:lpstr>
      <vt:lpstr>J. Dewey</vt:lpstr>
      <vt:lpstr>Súčasnosť</vt:lpstr>
      <vt:lpstr>Systém didaktiky</vt:lpstr>
      <vt:lpstr>Funkcie učebného procesu</vt:lpstr>
      <vt:lpstr>Podmienky učebného procesu</vt:lpstr>
      <vt:lpstr>Podmienky učebného procesu</vt:lpstr>
      <vt:lpstr>Podmienky učebného procesu</vt:lpstr>
      <vt:lpstr>Vyučovanie</vt:lpstr>
      <vt:lpstr>Učenie </vt:lpstr>
      <vt:lpstr>Ciele</vt:lpstr>
      <vt:lpstr>Učivo</vt:lpstr>
      <vt:lpstr>Systém didaktiky</vt:lpstr>
      <vt:lpstr>Motivácia</vt:lpstr>
      <vt:lpstr>Pozitívna motivácia</vt:lpstr>
      <vt:lpstr>Negatívna motivácia</vt:lpstr>
      <vt:lpstr>Motiváciu podporujú</vt:lpstr>
      <vt:lpstr>Didaktické zásady</vt:lpstr>
      <vt:lpstr>Druhy didaktických zásad</vt:lpstr>
      <vt:lpstr>Zásada uvedomelosti a aktivity</vt:lpstr>
      <vt:lpstr>Zásada názornosti</vt:lpstr>
      <vt:lpstr>Zásada primeranosti</vt:lpstr>
      <vt:lpstr>Zásada trvácnosti</vt:lpstr>
      <vt:lpstr>Zásada sústavnosti</vt:lpstr>
      <vt:lpstr>Zásada individuálneho prístupu k žiakom</vt:lpstr>
      <vt:lpstr>Zásada spätnej väzby vo vyučovaní</vt:lpstr>
      <vt:lpstr>Zásada spájania teórie s praxou</vt:lpstr>
      <vt:lpstr>Prezentácia programu PowerPoint</vt:lpstr>
    </vt:vector>
  </TitlesOfParts>
  <Company>KTaIT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</dc:title>
  <dc:creator>admin</dc:creator>
  <cp:lastModifiedBy>Mária</cp:lastModifiedBy>
  <cp:revision>6</cp:revision>
  <dcterms:created xsi:type="dcterms:W3CDTF">2010-03-23T19:02:02Z</dcterms:created>
  <dcterms:modified xsi:type="dcterms:W3CDTF">2012-02-21T20:31:18Z</dcterms:modified>
</cp:coreProperties>
</file>